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3" r:id="rId1"/>
    <p:sldMasterId id="2147483715" r:id="rId2"/>
    <p:sldMasterId id="2147483736" r:id="rId3"/>
  </p:sldMasterIdLst>
  <p:notesMasterIdLst>
    <p:notesMasterId r:id="rId27"/>
  </p:notesMasterIdLst>
  <p:handoutMasterIdLst>
    <p:handoutMasterId r:id="rId28"/>
  </p:handoutMasterIdLst>
  <p:sldIdLst>
    <p:sldId id="364" r:id="rId4"/>
    <p:sldId id="397" r:id="rId5"/>
    <p:sldId id="443" r:id="rId6"/>
    <p:sldId id="423" r:id="rId7"/>
    <p:sldId id="424" r:id="rId8"/>
    <p:sldId id="425" r:id="rId9"/>
    <p:sldId id="426" r:id="rId10"/>
    <p:sldId id="427" r:id="rId11"/>
    <p:sldId id="428" r:id="rId12"/>
    <p:sldId id="429" r:id="rId13"/>
    <p:sldId id="430" r:id="rId14"/>
    <p:sldId id="444" r:id="rId15"/>
    <p:sldId id="431" r:id="rId16"/>
    <p:sldId id="432" r:id="rId17"/>
    <p:sldId id="433" r:id="rId18"/>
    <p:sldId id="434" r:id="rId19"/>
    <p:sldId id="435" r:id="rId20"/>
    <p:sldId id="436" r:id="rId21"/>
    <p:sldId id="442" r:id="rId22"/>
    <p:sldId id="439" r:id="rId23"/>
    <p:sldId id="440" r:id="rId24"/>
    <p:sldId id="441" r:id="rId25"/>
    <p:sldId id="345"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3E704724-BC0A-42B6-8268-67BC07F7E2DF}">
          <p14:sldIdLst>
            <p14:sldId id="364"/>
            <p14:sldId id="397"/>
            <p14:sldId id="443"/>
            <p14:sldId id="423"/>
            <p14:sldId id="424"/>
            <p14:sldId id="425"/>
            <p14:sldId id="426"/>
            <p14:sldId id="427"/>
            <p14:sldId id="428"/>
            <p14:sldId id="429"/>
            <p14:sldId id="430"/>
            <p14:sldId id="444"/>
            <p14:sldId id="431"/>
            <p14:sldId id="432"/>
            <p14:sldId id="433"/>
            <p14:sldId id="434"/>
            <p14:sldId id="435"/>
            <p14:sldId id="436"/>
            <p14:sldId id="442"/>
            <p14:sldId id="439"/>
            <p14:sldId id="440"/>
            <p14:sldId id="441"/>
            <p14:sldId id="345"/>
          </p14:sldIdLst>
        </p14:section>
        <p14:section name="Untitled Section" id="{946E8717-1A0E-437A-AD8A-371C18C7133A}">
          <p14:sldIdLst/>
        </p14:section>
      </p14:sectionLst>
    </p:ext>
    <p:ext uri="{EFAFB233-063F-42B5-8137-9DF3F51BA10A}">
      <p15:sldGuideLst xmlns:p15="http://schemas.microsoft.com/office/powerpoint/2012/main">
        <p15:guide id="1" orient="horz" pos="2795"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B803"/>
    <a:srgbClr val="00B295"/>
    <a:srgbClr val="FF8C03"/>
    <a:srgbClr val="FFF100"/>
    <a:srgbClr val="008272"/>
    <a:srgbClr val="525351"/>
    <a:srgbClr val="969695"/>
    <a:srgbClr val="C6D8E4"/>
    <a:srgbClr val="B5A1FF"/>
    <a:srgbClr val="51525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695" autoAdjust="0"/>
    <p:restoredTop sz="96928"/>
  </p:normalViewPr>
  <p:slideViewPr>
    <p:cSldViewPr snapToGrid="0" snapToObjects="1">
      <p:cViewPr varScale="1">
        <p:scale>
          <a:sx n="72" d="100"/>
          <a:sy n="72" d="100"/>
        </p:scale>
        <p:origin x="342" y="66"/>
      </p:cViewPr>
      <p:guideLst>
        <p:guide orient="horz" pos="2795"/>
        <p:guide pos="3840"/>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handoutMaster" Target="handoutMasters/handoutMaster1.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notesMaster" Target="notesMasters/notesMaster1.xml"/><Relationship Id="rId30"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spPr>
            <a:ln w="28575"/>
          </c:spPr>
          <c:dPt>
            <c:idx val="0"/>
            <c:bubble3D val="0"/>
            <c:spPr>
              <a:solidFill>
                <a:schemeClr val="accent1"/>
              </a:solidFill>
              <a:ln w="28575">
                <a:solidFill>
                  <a:schemeClr val="lt1"/>
                </a:solidFill>
              </a:ln>
              <a:effectLst/>
            </c:spPr>
            <c:extLst>
              <c:ext xmlns:c16="http://schemas.microsoft.com/office/drawing/2014/chart" uri="{C3380CC4-5D6E-409C-BE32-E72D297353CC}">
                <c16:uniqueId val="{00000001-4168-46A0-BC24-3223195B3BCC}"/>
              </c:ext>
            </c:extLst>
          </c:dPt>
          <c:dPt>
            <c:idx val="1"/>
            <c:bubble3D val="0"/>
            <c:spPr>
              <a:solidFill>
                <a:schemeClr val="accent2"/>
              </a:solidFill>
              <a:ln w="28575">
                <a:solidFill>
                  <a:schemeClr val="lt1"/>
                </a:solidFill>
              </a:ln>
              <a:effectLst/>
            </c:spPr>
            <c:extLst>
              <c:ext xmlns:c16="http://schemas.microsoft.com/office/drawing/2014/chart" uri="{C3380CC4-5D6E-409C-BE32-E72D297353CC}">
                <c16:uniqueId val="{00000003-4168-46A0-BC24-3223195B3BCC}"/>
              </c:ext>
            </c:extLst>
          </c:dPt>
          <c:dLbls>
            <c:dLbl>
              <c:idx val="0"/>
              <c:layout>
                <c:manualLayout>
                  <c:x val="6.2536970993138485E-2"/>
                  <c:y val="9.3525805021525549E-2"/>
                </c:manualLayout>
              </c:layout>
              <c:tx>
                <c:rich>
                  <a:bodyPr rot="0" spcFirstLastPara="1" vertOverflow="ellipsis" vert="horz" wrap="square" lIns="38100" tIns="19050" rIns="38100" bIns="19050" anchor="ctr" anchorCtr="1">
                    <a:spAutoFit/>
                  </a:bodyPr>
                  <a:lstStyle/>
                  <a:p>
                    <a:pPr>
                      <a:defRPr sz="2400" b="1" i="0" u="none" strike="noStrike" kern="1200" baseline="0">
                        <a:solidFill>
                          <a:srgbClr val="FF8C03"/>
                        </a:solidFill>
                        <a:latin typeface="Segoe UI Semibold" panose="020B0502040204020203" pitchFamily="34" charset="0"/>
                        <a:ea typeface="+mn-ea"/>
                        <a:cs typeface="Segoe UI Semibold" panose="020B0502040204020203" pitchFamily="34" charset="0"/>
                      </a:defRPr>
                    </a:pPr>
                    <a:fld id="{9862070D-0CE4-0D47-9F15-3F761258C146}" type="PERCENTAGE">
                      <a:rPr lang="en-US" sz="2400">
                        <a:solidFill>
                          <a:srgbClr val="FFB803"/>
                        </a:solidFill>
                      </a:rPr>
                      <a:pPr>
                        <a:defRPr sz="2400" b="1">
                          <a:solidFill>
                            <a:srgbClr val="FF8C03"/>
                          </a:solidFill>
                          <a:latin typeface="Segoe UI Semibold" panose="020B0502040204020203" pitchFamily="34" charset="0"/>
                          <a:cs typeface="Segoe UI Semibold" panose="020B0502040204020203" pitchFamily="34" charset="0"/>
                        </a:defRPr>
                      </a:pPr>
                      <a:t>[PERCENTAGE]</a:t>
                    </a:fld>
                    <a:endParaRPr lang="en-US"/>
                  </a:p>
                </c:rich>
              </c:tx>
              <c:spPr>
                <a:noFill/>
                <a:ln>
                  <a:noFill/>
                </a:ln>
                <a:effectLst/>
              </c:spPr>
              <c:txPr>
                <a:bodyPr rot="0" spcFirstLastPara="1" vertOverflow="ellipsis" vert="horz" wrap="square" lIns="38100" tIns="19050" rIns="38100" bIns="19050" anchor="ctr" anchorCtr="1">
                  <a:spAutoFit/>
                </a:bodyPr>
                <a:lstStyle/>
                <a:p>
                  <a:pPr>
                    <a:defRPr sz="2400" b="1" i="0" u="none" strike="noStrike" kern="1200" baseline="0">
                      <a:solidFill>
                        <a:srgbClr val="FF8C03"/>
                      </a:solidFill>
                      <a:latin typeface="Segoe UI Semibold" panose="020B0502040204020203" pitchFamily="34" charset="0"/>
                      <a:ea typeface="+mn-ea"/>
                      <a:cs typeface="Segoe UI Semibold" panose="020B0502040204020203" pitchFamily="34" charset="0"/>
                    </a:defRPr>
                  </a:pPr>
                  <a:endParaRPr lang="en-US"/>
                </a:p>
              </c:txPr>
              <c:showLegendKey val="0"/>
              <c:showVal val="0"/>
              <c:showCatName val="0"/>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4168-46A0-BC24-3223195B3BCC}"/>
                </c:ext>
              </c:extLst>
            </c:dLbl>
            <c:dLbl>
              <c:idx val="1"/>
              <c:layout>
                <c:manualLayout>
                  <c:x val="-3.832911125385912E-2"/>
                  <c:y val="-0.10599591235772908"/>
                </c:manualLayout>
              </c:layout>
              <c:spPr>
                <a:noFill/>
                <a:ln>
                  <a:noFill/>
                </a:ln>
                <a:effectLst/>
              </c:spPr>
              <c:txPr>
                <a:bodyPr rot="0" spcFirstLastPara="1" vertOverflow="ellipsis" vert="horz" wrap="square" lIns="38100" tIns="19050" rIns="38100" bIns="19050" anchor="ctr" anchorCtr="1">
                  <a:spAutoFit/>
                </a:bodyPr>
                <a:lstStyle/>
                <a:p>
                  <a:pPr>
                    <a:defRPr sz="2400" b="1" i="0" u="none" strike="noStrike" kern="1200" baseline="0">
                      <a:solidFill>
                        <a:srgbClr val="00B295"/>
                      </a:solidFill>
                      <a:latin typeface="Segoe UI Semibold" panose="020B0502040204020203" pitchFamily="34" charset="0"/>
                      <a:ea typeface="+mn-ea"/>
                      <a:cs typeface="Segoe UI Semibold" panose="020B0502040204020203" pitchFamily="34" charset="0"/>
                    </a:defRPr>
                  </a:pPr>
                  <a:endParaRPr lang="en-US"/>
                </a:p>
              </c:txPr>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3-4168-46A0-BC24-3223195B3BCC}"/>
                </c:ext>
              </c:extLst>
            </c:dLbl>
            <c:spPr>
              <a:noFill/>
              <a:ln>
                <a:noFill/>
              </a:ln>
              <a:effectLst/>
            </c:spPr>
            <c:txPr>
              <a:bodyPr rot="0" spcFirstLastPara="1" vertOverflow="ellipsis" vert="horz" wrap="square" lIns="38100" tIns="19050" rIns="38100" bIns="19050" anchor="ctr" anchorCtr="1">
                <a:spAutoFit/>
              </a:bodyPr>
              <a:lstStyle/>
              <a:p>
                <a:pPr>
                  <a:defRPr sz="2400" b="1" i="0" u="none" strike="noStrike" kern="1200" baseline="0">
                    <a:solidFill>
                      <a:schemeClr val="bg1"/>
                    </a:solidFill>
                    <a:latin typeface="Segoe UI Semibold" panose="020B0502040204020203" pitchFamily="34" charset="0"/>
                    <a:ea typeface="+mn-ea"/>
                    <a:cs typeface="Segoe UI Semibold" panose="020B0502040204020203" pitchFamily="34" charset="0"/>
                  </a:defRPr>
                </a:pPr>
                <a:endParaRPr lang="en-US"/>
              </a:p>
            </c:txPr>
            <c:showLegendKey val="0"/>
            <c:showVal val="0"/>
            <c:showCatName val="0"/>
            <c:showSerName val="0"/>
            <c:showPercent val="1"/>
            <c:showBubbleSize val="0"/>
            <c:showLeaderLines val="0"/>
            <c:extLst>
              <c:ext xmlns:c15="http://schemas.microsoft.com/office/drawing/2012/chart" uri="{CE6537A1-D6FC-4f65-9D91-7224C49458BB}"/>
            </c:extLst>
          </c:dLbls>
          <c:val>
            <c:numRef>
              <c:f>Sheet1!$F$4:$F$5</c:f>
              <c:numCache>
                <c:formatCode>0%</c:formatCode>
                <c:ptCount val="2"/>
                <c:pt idx="0">
                  <c:v>0.9</c:v>
                </c:pt>
                <c:pt idx="1">
                  <c:v>0.1</c:v>
                </c:pt>
              </c:numCache>
            </c:numRef>
          </c:val>
          <c:extLst>
            <c:ext xmlns:c16="http://schemas.microsoft.com/office/drawing/2014/chart" uri="{C3380CC4-5D6E-409C-BE32-E72D297353CC}">
              <c16:uniqueId val="{00000004-4168-46A0-BC24-3223195B3BCC}"/>
            </c:ext>
          </c:extLst>
        </c:ser>
        <c:dLbls>
          <c:showLegendKey val="0"/>
          <c:showVal val="0"/>
          <c:showCatName val="0"/>
          <c:showSerName val="0"/>
          <c:showPercent val="1"/>
          <c:showBubbleSize val="0"/>
          <c:showLeaderLines val="0"/>
        </c:dLbls>
        <c:firstSliceAng val="0"/>
        <c:holeSize val="76"/>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3542C57-CFFF-594A-917E-316CC180E99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717D9269-D56A-5445-96EF-82F16FC0239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BC7A86C-7815-7046-93E0-033ECACF0874}" type="datetimeFigureOut">
              <a:rPr lang="en-US" smtClean="0"/>
              <a:t>7/28/2019</a:t>
            </a:fld>
            <a:endParaRPr lang="en-US"/>
          </a:p>
        </p:txBody>
      </p:sp>
      <p:sp>
        <p:nvSpPr>
          <p:cNvPr id="4" name="Footer Placeholder 3">
            <a:extLst>
              <a:ext uri="{FF2B5EF4-FFF2-40B4-BE49-F238E27FC236}">
                <a16:creationId xmlns:a16="http://schemas.microsoft.com/office/drawing/2014/main" id="{F1BD7FCC-6646-1345-A7E1-F7E631CA425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47B044ED-2678-0C41-9CA5-9CF82693E06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EE0BEB2-8B84-6649-8CF9-E813EF75B6A4}" type="slidenum">
              <a:rPr lang="en-US" smtClean="0"/>
              <a:t>‹#›</a:t>
            </a:fld>
            <a:endParaRPr lang="en-US"/>
          </a:p>
        </p:txBody>
      </p:sp>
    </p:spTree>
    <p:extLst>
      <p:ext uri="{BB962C8B-B14F-4D97-AF65-F5344CB8AC3E}">
        <p14:creationId xmlns:p14="http://schemas.microsoft.com/office/powerpoint/2010/main" val="342214475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B845290-A7FF-484C-AFBE-2619B36DA782}" type="datetimeFigureOut">
              <a:rPr lang="en-US" smtClean="0"/>
              <a:t>7/28/2019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A27D67-2F44-D44C-B8BE-75BA860FCC3F}" type="slidenum">
              <a:rPr lang="en-US" smtClean="0"/>
              <a:t>‹#›</a:t>
            </a:fld>
            <a:endParaRPr lang="en-US"/>
          </a:p>
        </p:txBody>
      </p:sp>
    </p:spTree>
    <p:extLst>
      <p:ext uri="{BB962C8B-B14F-4D97-AF65-F5344CB8AC3E}">
        <p14:creationId xmlns:p14="http://schemas.microsoft.com/office/powerpoint/2010/main" val="3142228474"/>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_blank">
    <p:bg>
      <p:bgRef idx="1001">
        <a:schemeClr val="bg1"/>
      </p:bgRef>
    </p:bg>
    <p:spTree>
      <p:nvGrpSpPr>
        <p:cNvPr id="1" name=""/>
        <p:cNvGrpSpPr/>
        <p:nvPr/>
      </p:nvGrpSpPr>
      <p:grpSpPr>
        <a:xfrm>
          <a:off x="0" y="0"/>
          <a:ext cx="0" cy="0"/>
          <a:chOff x="0" y="0"/>
          <a:chExt cx="0" cy="0"/>
        </a:xfrm>
      </p:grpSpPr>
      <p:pic>
        <p:nvPicPr>
          <p:cNvPr id="9" name="MS logo gray - EMF" descr="Microsoft logo, gray text version">
            <a:extLst>
              <a:ext uri="{FF2B5EF4-FFF2-40B4-BE49-F238E27FC236}">
                <a16:creationId xmlns:a16="http://schemas.microsoft.com/office/drawing/2014/main" id="{D03FE64B-525F-4B73-8C45-B4BC3BAD6A2D}"/>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6" name="Text Placeholder 5">
            <a:extLst>
              <a:ext uri="{FF2B5EF4-FFF2-40B4-BE49-F238E27FC236}">
                <a16:creationId xmlns:a16="http://schemas.microsoft.com/office/drawing/2014/main" id="{F2EBB103-30D2-CB49-A27B-AA1097F073BF}"/>
              </a:ext>
            </a:extLst>
          </p:cNvPr>
          <p:cNvSpPr>
            <a:spLocks noGrp="1"/>
          </p:cNvSpPr>
          <p:nvPr>
            <p:ph type="body" sz="quarter" idx="10" hasCustomPrompt="1"/>
          </p:nvPr>
        </p:nvSpPr>
        <p:spPr>
          <a:xfrm>
            <a:off x="584200" y="2477311"/>
            <a:ext cx="3279775" cy="1048257"/>
          </a:xfrm>
          <a:prstGeom prst="rect">
            <a:avLst/>
          </a:prstGeom>
        </p:spPr>
        <p:txBody>
          <a:bodyPr lIns="0" tIns="0" rIns="0" bIns="0" anchor="b"/>
          <a:lstStyle>
            <a:lvl1pPr marL="0" indent="0">
              <a:buNone/>
              <a:defRPr lang="en-US" sz="3200" b="1" i="0" kern="1200" dirty="0">
                <a:solidFill>
                  <a:schemeClr val="bg2">
                    <a:lumMod val="10000"/>
                  </a:schemeClr>
                </a:solidFill>
                <a:latin typeface="Segoe UI Semibold" panose="020B0502040204020203" pitchFamily="34" charset="0"/>
                <a:ea typeface="+mn-ea"/>
                <a:cs typeface="Segoe UI Semibold" panose="020B0502040204020203" pitchFamily="34" charset="0"/>
              </a:defRPr>
            </a:lvl1pPr>
          </a:lstStyle>
          <a:p>
            <a:pPr lvl="0"/>
            <a:r>
              <a:rPr lang="en-US" dirty="0"/>
              <a:t>Title</a:t>
            </a:r>
          </a:p>
        </p:txBody>
      </p:sp>
      <p:sp>
        <p:nvSpPr>
          <p:cNvPr id="11" name="Text Placeholder 10">
            <a:extLst>
              <a:ext uri="{FF2B5EF4-FFF2-40B4-BE49-F238E27FC236}">
                <a16:creationId xmlns:a16="http://schemas.microsoft.com/office/drawing/2014/main" id="{F42E281B-FBC6-3447-9580-8D1CBA0F7B86}"/>
              </a:ext>
            </a:extLst>
          </p:cNvPr>
          <p:cNvSpPr>
            <a:spLocks noGrp="1"/>
          </p:cNvSpPr>
          <p:nvPr>
            <p:ph type="body" sz="quarter" idx="11" hasCustomPrompt="1"/>
          </p:nvPr>
        </p:nvSpPr>
        <p:spPr>
          <a:xfrm>
            <a:off x="584199" y="3962399"/>
            <a:ext cx="3279775" cy="1627763"/>
          </a:xfrm>
          <a:prstGeom prst="rect">
            <a:avLst/>
          </a:prstGeom>
        </p:spPr>
        <p:txBody>
          <a:bodyPr lIns="0" tIns="0" rIns="0" bIns="0"/>
          <a:lstStyle>
            <a:lvl1pPr marL="0" indent="0">
              <a:buNone/>
              <a:defRPr lang="en-US" sz="2000" kern="1200" dirty="0">
                <a:solidFill>
                  <a:schemeClr val="bg2">
                    <a:lumMod val="10000"/>
                  </a:schemeClr>
                </a:solidFill>
                <a:latin typeface="Segoe UI" panose="020B0502040204020203" pitchFamily="34" charset="0"/>
                <a:ea typeface="+mn-ea"/>
                <a:cs typeface="Segoe UI" panose="020B0502040204020203" pitchFamily="34" charset="0"/>
              </a:defRPr>
            </a:lvl1pPr>
          </a:lstStyle>
          <a:p>
            <a:pPr lvl="0"/>
            <a:r>
              <a:rPr lang="en-US" dirty="0"/>
              <a:t>Subtitle</a:t>
            </a:r>
          </a:p>
        </p:txBody>
      </p:sp>
    </p:spTree>
    <p:extLst>
      <p:ext uri="{BB962C8B-B14F-4D97-AF65-F5344CB8AC3E}">
        <p14:creationId xmlns:p14="http://schemas.microsoft.com/office/powerpoint/2010/main" val="29858769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guide id="8" pos="2434">
          <p15:clr>
            <a:srgbClr val="FBAE40"/>
          </p15:clr>
        </p15:guide>
        <p15:guide id="9" pos="2797">
          <p15:clr>
            <a:srgbClr val="FBAE40"/>
          </p15:clr>
        </p15:guide>
        <p15:guide id="10" pos="4861">
          <p15:clr>
            <a:srgbClr val="FBAE40"/>
          </p15:clr>
        </p15:guide>
        <p15:guide id="11" pos="5246">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quare photo left 2">
    <p:bg>
      <p:bgRef idx="1001">
        <a:schemeClr val="bg1"/>
      </p:bgRef>
    </p:bg>
    <p:spTree>
      <p:nvGrpSpPr>
        <p:cNvPr id="1" name=""/>
        <p:cNvGrpSpPr/>
        <p:nvPr/>
      </p:nvGrpSpPr>
      <p:grpSpPr>
        <a:xfrm>
          <a:off x="0" y="0"/>
          <a:ext cx="0" cy="0"/>
          <a:chOff x="0" y="0"/>
          <a:chExt cx="0" cy="0"/>
        </a:xfrm>
      </p:grpSpPr>
      <p:sp>
        <p:nvSpPr>
          <p:cNvPr id="7" name="Picture Placeholder 14">
            <a:extLst>
              <a:ext uri="{FF2B5EF4-FFF2-40B4-BE49-F238E27FC236}">
                <a16:creationId xmlns:a16="http://schemas.microsoft.com/office/drawing/2014/main" id="{085F5B85-CCB3-C448-95DC-07820363BFB4}"/>
              </a:ext>
            </a:extLst>
          </p:cNvPr>
          <p:cNvSpPr>
            <a:spLocks noGrp="1"/>
          </p:cNvSpPr>
          <p:nvPr>
            <p:ph type="pic" sz="quarter" idx="10" hasCustomPrompt="1"/>
          </p:nvPr>
        </p:nvSpPr>
        <p:spPr>
          <a:xfrm>
            <a:off x="0" y="0"/>
            <a:ext cx="6851649" cy="6858000"/>
          </a:xfrm>
          <a:prstGeom prst="rect">
            <a:avLst/>
          </a:prstGeom>
          <a:solidFill>
            <a:schemeClr val="bg1">
              <a:lumMod val="95000"/>
            </a:schemeClr>
          </a:solidFill>
        </p:spPr>
        <p:txBody>
          <a:bodyPr anchor="ctr"/>
          <a:lstStyle>
            <a:lvl1pPr marL="0" indent="0" algn="ctr">
              <a:buNone/>
              <a:defRPr/>
            </a:lvl1pPr>
          </a:lstStyle>
          <a:p>
            <a:r>
              <a:rPr lang="en-US" dirty="0"/>
              <a:t> </a:t>
            </a:r>
          </a:p>
        </p:txBody>
      </p:sp>
      <p:sp>
        <p:nvSpPr>
          <p:cNvPr id="11" name="Title 8">
            <a:extLst>
              <a:ext uri="{FF2B5EF4-FFF2-40B4-BE49-F238E27FC236}">
                <a16:creationId xmlns:a16="http://schemas.microsoft.com/office/drawing/2014/main" id="{3D4C6163-A261-B24C-9BC6-B3AFF0DD932D}"/>
              </a:ext>
            </a:extLst>
          </p:cNvPr>
          <p:cNvSpPr>
            <a:spLocks noGrp="1"/>
          </p:cNvSpPr>
          <p:nvPr>
            <p:ph type="title"/>
          </p:nvPr>
        </p:nvSpPr>
        <p:spPr>
          <a:xfrm>
            <a:off x="6240463" y="1779555"/>
            <a:ext cx="4421619" cy="1171521"/>
          </a:xfrm>
          <a:prstGeom prst="rect">
            <a:avLst/>
          </a:prstGeom>
        </p:spPr>
        <p:txBody>
          <a:bodyPr lIns="0" tIns="0" rIns="0" bIns="0" anchor="b"/>
          <a:lstStyle>
            <a:lvl1pPr>
              <a:defRPr sz="2600" b="1" i="0">
                <a:solidFill>
                  <a:srgbClr val="1A1A1A"/>
                </a:solidFill>
                <a:latin typeface="Segoe UI Semibold" panose="020B0502040204020203" pitchFamily="34" charset="0"/>
                <a:cs typeface="Segoe UI Semibold" panose="020B0502040204020203" pitchFamily="34" charset="0"/>
              </a:defRPr>
            </a:lvl1pPr>
          </a:lstStyle>
          <a:p>
            <a:r>
              <a:rPr lang="en-US" dirty="0"/>
              <a:t>Click to edit Master title</a:t>
            </a:r>
          </a:p>
        </p:txBody>
      </p:sp>
      <p:sp>
        <p:nvSpPr>
          <p:cNvPr id="12" name="Text Placeholder 10">
            <a:extLst>
              <a:ext uri="{FF2B5EF4-FFF2-40B4-BE49-F238E27FC236}">
                <a16:creationId xmlns:a16="http://schemas.microsoft.com/office/drawing/2014/main" id="{BF25AB4B-49DE-C44F-B8FC-0442E9F0F29F}"/>
              </a:ext>
            </a:extLst>
          </p:cNvPr>
          <p:cNvSpPr>
            <a:spLocks noGrp="1"/>
          </p:cNvSpPr>
          <p:nvPr>
            <p:ph type="body" sz="quarter" idx="11"/>
          </p:nvPr>
        </p:nvSpPr>
        <p:spPr>
          <a:xfrm>
            <a:off x="6240463" y="3223758"/>
            <a:ext cx="4421619" cy="2851135"/>
          </a:xfrm>
          <a:prstGeom prst="rect">
            <a:avLst/>
          </a:prstGeom>
        </p:spPr>
        <p:txBody>
          <a:bodyPr lIns="0" tIns="0" rIns="0" bIns="0" anchor="t"/>
          <a:lstStyle>
            <a:lvl1pPr marL="0" indent="0">
              <a:buNone/>
              <a:defRPr sz="1600">
                <a:solidFill>
                  <a:srgbClr val="52535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dirty="0"/>
              <a:t>Click to edit Master text styles</a:t>
            </a:r>
          </a:p>
        </p:txBody>
      </p:sp>
    </p:spTree>
    <p:extLst>
      <p:ext uri="{BB962C8B-B14F-4D97-AF65-F5344CB8AC3E}">
        <p14:creationId xmlns:p14="http://schemas.microsoft.com/office/powerpoint/2010/main" val="12494905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4316" userDrawn="1">
          <p15:clr>
            <a:srgbClr val="FBAE40"/>
          </p15:clr>
        </p15:guide>
        <p15:guide id="4" pos="3931"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Title + Copy Columns">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212C6AB-7232-CB41-85B0-7995021D90E3}"/>
              </a:ext>
            </a:extLst>
          </p:cNvPr>
          <p:cNvSpPr/>
          <p:nvPr userDrawn="1"/>
        </p:nvSpPr>
        <p:spPr>
          <a:xfrm>
            <a:off x="0" y="0"/>
            <a:ext cx="127322" cy="1342663"/>
          </a:xfrm>
          <a:prstGeom prst="rect">
            <a:avLst/>
          </a:prstGeom>
          <a:solidFill>
            <a:srgbClr val="06B2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8">
            <a:extLst>
              <a:ext uri="{FF2B5EF4-FFF2-40B4-BE49-F238E27FC236}">
                <a16:creationId xmlns:a16="http://schemas.microsoft.com/office/drawing/2014/main" id="{11A7768B-0B95-F54B-A18F-2BBF28192E54}"/>
              </a:ext>
            </a:extLst>
          </p:cNvPr>
          <p:cNvSpPr>
            <a:spLocks noGrp="1"/>
          </p:cNvSpPr>
          <p:nvPr>
            <p:ph type="title"/>
          </p:nvPr>
        </p:nvSpPr>
        <p:spPr>
          <a:xfrm>
            <a:off x="584201" y="225572"/>
            <a:ext cx="3890962" cy="1171521"/>
          </a:xfrm>
          <a:prstGeom prst="rect">
            <a:avLst/>
          </a:prstGeom>
        </p:spPr>
        <p:txBody>
          <a:bodyPr lIns="0" tIns="0" rIns="0" bIns="0" anchor="b"/>
          <a:lstStyle>
            <a:lvl1pPr>
              <a:defRPr sz="2600" b="1" i="0">
                <a:solidFill>
                  <a:srgbClr val="1A1A1A"/>
                </a:solidFill>
                <a:latin typeface="Segoe UI Semibold" panose="020B0502040204020203" pitchFamily="34" charset="0"/>
                <a:cs typeface="Segoe UI Semibold" panose="020B0502040204020203" pitchFamily="34" charset="0"/>
              </a:defRPr>
            </a:lvl1pPr>
          </a:lstStyle>
          <a:p>
            <a:r>
              <a:rPr lang="en-US" dirty="0"/>
              <a:t>Click to edit Master title</a:t>
            </a:r>
          </a:p>
        </p:txBody>
      </p:sp>
      <p:sp>
        <p:nvSpPr>
          <p:cNvPr id="14" name="Text Placeholder 10">
            <a:extLst>
              <a:ext uri="{FF2B5EF4-FFF2-40B4-BE49-F238E27FC236}">
                <a16:creationId xmlns:a16="http://schemas.microsoft.com/office/drawing/2014/main" id="{81585AEA-D135-C04C-90A0-6585AF457869}"/>
              </a:ext>
            </a:extLst>
          </p:cNvPr>
          <p:cNvSpPr>
            <a:spLocks noGrp="1"/>
          </p:cNvSpPr>
          <p:nvPr>
            <p:ph type="body" sz="quarter" idx="10"/>
          </p:nvPr>
        </p:nvSpPr>
        <p:spPr>
          <a:xfrm>
            <a:off x="6440600" y="292100"/>
            <a:ext cx="5167199" cy="1050563"/>
          </a:xfrm>
          <a:prstGeom prst="rect">
            <a:avLst/>
          </a:prstGeom>
        </p:spPr>
        <p:txBody>
          <a:bodyPr lIns="0" tIns="0" rIns="0" bIns="0" anchor="b"/>
          <a:lstStyle>
            <a:lvl1pPr marL="0" indent="0">
              <a:buNone/>
              <a:defRPr sz="1600">
                <a:solidFill>
                  <a:srgbClr val="515252"/>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dirty="0"/>
              <a:t>Click to edit Master text styles</a:t>
            </a:r>
          </a:p>
        </p:txBody>
      </p:sp>
      <p:sp>
        <p:nvSpPr>
          <p:cNvPr id="3" name="Rectangle 2">
            <a:extLst>
              <a:ext uri="{FF2B5EF4-FFF2-40B4-BE49-F238E27FC236}">
                <a16:creationId xmlns:a16="http://schemas.microsoft.com/office/drawing/2014/main" id="{A80692F8-69E0-6F41-BD1D-18CB203BA441}"/>
              </a:ext>
            </a:extLst>
          </p:cNvPr>
          <p:cNvSpPr/>
          <p:nvPr userDrawn="1"/>
        </p:nvSpPr>
        <p:spPr bwMode="auto">
          <a:xfrm>
            <a:off x="0" y="2024063"/>
            <a:ext cx="12192000" cy="483393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5373480"/>
      </p:ext>
    </p:extLst>
  </p:cSld>
  <p:clrMapOvr>
    <a:masterClrMapping/>
  </p:clrMapOvr>
  <p:transition>
    <p:fade/>
  </p:transition>
  <p:extLst>
    <p:ext uri="{DCECCB84-F9BA-43D5-87BE-67443E8EF086}">
      <p15:sldGuideLst xmlns:p15="http://schemas.microsoft.com/office/powerpoint/2012/main">
        <p15:guide id="1" pos="2434">
          <p15:clr>
            <a:srgbClr val="FBAE40"/>
          </p15:clr>
        </p15:guide>
        <p15:guide id="2" pos="2819">
          <p15:clr>
            <a:srgbClr val="FBAE40"/>
          </p15:clr>
        </p15:guide>
        <p15:guide id="3" pos="5269">
          <p15:clr>
            <a:srgbClr val="FBAE40"/>
          </p15:clr>
        </p15:guide>
        <p15:guide id="4" pos="4883">
          <p15:clr>
            <a:srgbClr val="FBAE40"/>
          </p15:clr>
        </p15:guide>
        <p15:guide id="5" orient="horz" pos="1275" userDrawn="1">
          <p15:clr>
            <a:srgbClr val="FBAE40"/>
          </p15:clr>
        </p15:guide>
        <p15:guide id="6" orient="horz" pos="913"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clusion">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63E3955-9F22-084D-A143-94C3DD5C278D}"/>
              </a:ext>
            </a:extLst>
          </p:cNvPr>
          <p:cNvSpPr txBox="1"/>
          <p:nvPr userDrawn="1"/>
        </p:nvSpPr>
        <p:spPr>
          <a:xfrm>
            <a:off x="1135535" y="2761418"/>
            <a:ext cx="4353338" cy="646331"/>
          </a:xfrm>
          <a:prstGeom prst="rect">
            <a:avLst/>
          </a:prstGeom>
          <a:noFill/>
        </p:spPr>
        <p:txBody>
          <a:bodyPr wrap="square" lIns="0" tIns="0" rIns="0" bIns="0" rtlCol="0" anchor="b">
            <a:spAutoFit/>
          </a:bodyPr>
          <a:lstStyle/>
          <a:p>
            <a:r>
              <a:rPr lang="en-US" sz="4200" dirty="0">
                <a:solidFill>
                  <a:schemeClr val="bg2">
                    <a:lumMod val="10000"/>
                  </a:schemeClr>
                </a:solidFill>
                <a:latin typeface="Segoe UI Semibold" panose="020B0502040204020203" pitchFamily="34" charset="0"/>
                <a:cs typeface="Segoe UI Semibold" panose="020B0502040204020203" pitchFamily="34" charset="0"/>
              </a:rPr>
              <a:t>Conclusion</a:t>
            </a:r>
          </a:p>
        </p:txBody>
      </p:sp>
      <p:sp>
        <p:nvSpPr>
          <p:cNvPr id="4" name="TextBox 3">
            <a:extLst>
              <a:ext uri="{FF2B5EF4-FFF2-40B4-BE49-F238E27FC236}">
                <a16:creationId xmlns:a16="http://schemas.microsoft.com/office/drawing/2014/main" id="{960FB37F-EC5F-7B40-BB26-C8F07965778C}"/>
              </a:ext>
            </a:extLst>
          </p:cNvPr>
          <p:cNvSpPr txBox="1"/>
          <p:nvPr userDrawn="1"/>
        </p:nvSpPr>
        <p:spPr>
          <a:xfrm rot="16200000">
            <a:off x="-2531589" y="3121222"/>
            <a:ext cx="5843907" cy="615553"/>
          </a:xfrm>
          <a:prstGeom prst="rect">
            <a:avLst/>
          </a:prstGeom>
          <a:noFill/>
        </p:spPr>
        <p:txBody>
          <a:bodyPr wrap="none" lIns="0" tIns="0" rIns="0" bIns="0" rtlCol="0">
            <a:spAutoFit/>
          </a:bodyPr>
          <a:lstStyle/>
          <a:p>
            <a:pPr algn="ctr"/>
            <a:r>
              <a:rPr lang="en-US" sz="4000" b="1" dirty="0">
                <a:solidFill>
                  <a:schemeClr val="bg2">
                    <a:lumMod val="10000"/>
                  </a:schemeClr>
                </a:solidFill>
                <a:latin typeface="Segoe UI Semibold" panose="020B0502040204020203" pitchFamily="34" charset="0"/>
                <a:cs typeface="Segoe UI Semibold" panose="020B0502040204020203" pitchFamily="34" charset="0"/>
              </a:rPr>
              <a:t>AI for Good  </a:t>
            </a:r>
            <a:r>
              <a:rPr lang="en-US" sz="4000" dirty="0">
                <a:solidFill>
                  <a:schemeClr val="bg2">
                    <a:lumMod val="10000"/>
                  </a:schemeClr>
                </a:solidFill>
                <a:latin typeface="Segoe UI Light" panose="020B0502040204020203" pitchFamily="34" charset="0"/>
                <a:cs typeface="Segoe UI Light" panose="020B0502040204020203" pitchFamily="34" charset="0"/>
              </a:rPr>
              <a:t>Research Lab</a:t>
            </a:r>
          </a:p>
        </p:txBody>
      </p:sp>
      <p:sp>
        <p:nvSpPr>
          <p:cNvPr id="13" name="Text Placeholder 10">
            <a:extLst>
              <a:ext uri="{FF2B5EF4-FFF2-40B4-BE49-F238E27FC236}">
                <a16:creationId xmlns:a16="http://schemas.microsoft.com/office/drawing/2014/main" id="{8C289F67-C1FD-C649-A879-9A225FD0DE0C}"/>
              </a:ext>
            </a:extLst>
          </p:cNvPr>
          <p:cNvSpPr>
            <a:spLocks noGrp="1"/>
          </p:cNvSpPr>
          <p:nvPr>
            <p:ph type="body" sz="quarter" idx="10"/>
          </p:nvPr>
        </p:nvSpPr>
        <p:spPr>
          <a:xfrm>
            <a:off x="1163637" y="3644900"/>
            <a:ext cx="4930776" cy="2624138"/>
          </a:xfrm>
          <a:prstGeom prst="rect">
            <a:avLst/>
          </a:prstGeom>
        </p:spPr>
        <p:txBody>
          <a:bodyPr lIns="0" tIns="0" rIns="0" bIns="0"/>
          <a:lstStyle>
            <a:lvl1pPr marL="0" indent="0">
              <a:buNone/>
              <a:defRPr sz="1600">
                <a:solidFill>
                  <a:srgbClr val="515252"/>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dirty="0"/>
              <a:t>Click to edit Master text styles</a:t>
            </a:r>
          </a:p>
        </p:txBody>
      </p:sp>
      <p:sp>
        <p:nvSpPr>
          <p:cNvPr id="14" name="Text Placeholder 10">
            <a:extLst>
              <a:ext uri="{FF2B5EF4-FFF2-40B4-BE49-F238E27FC236}">
                <a16:creationId xmlns:a16="http://schemas.microsoft.com/office/drawing/2014/main" id="{59D56408-D131-7545-88F9-ACD60B74F2C1}"/>
              </a:ext>
            </a:extLst>
          </p:cNvPr>
          <p:cNvSpPr>
            <a:spLocks noGrp="1"/>
          </p:cNvSpPr>
          <p:nvPr>
            <p:ph type="body" sz="quarter" idx="11"/>
          </p:nvPr>
        </p:nvSpPr>
        <p:spPr>
          <a:xfrm>
            <a:off x="6672263" y="3649593"/>
            <a:ext cx="4930776" cy="2624138"/>
          </a:xfrm>
          <a:prstGeom prst="rect">
            <a:avLst/>
          </a:prstGeom>
        </p:spPr>
        <p:txBody>
          <a:bodyPr lIns="0" tIns="0" rIns="0" bIns="0"/>
          <a:lstStyle>
            <a:lvl1pPr marL="0" indent="0">
              <a:buNone/>
              <a:defRPr sz="1600">
                <a:solidFill>
                  <a:srgbClr val="515252"/>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dirty="0"/>
              <a:t>Click to edit Master text styles</a:t>
            </a:r>
          </a:p>
        </p:txBody>
      </p:sp>
    </p:spTree>
    <p:extLst>
      <p:ext uri="{BB962C8B-B14F-4D97-AF65-F5344CB8AC3E}">
        <p14:creationId xmlns:p14="http://schemas.microsoft.com/office/powerpoint/2010/main" val="3124437501"/>
      </p:ext>
    </p:extLst>
  </p:cSld>
  <p:clrMapOvr>
    <a:masterClrMapping/>
  </p:clrMapOvr>
  <p:transition>
    <p:fade/>
  </p:transition>
  <p:extLst>
    <p:ext uri="{DCECCB84-F9BA-43D5-87BE-67443E8EF086}">
      <p15:sldGuideLst xmlns:p15="http://schemas.microsoft.com/office/powerpoint/2012/main">
        <p15:guide id="1" pos="733">
          <p15:clr>
            <a:srgbClr val="FBAE40"/>
          </p15:clr>
        </p15:guide>
        <p15:guide id="2" orient="horz" pos="2296">
          <p15:clr>
            <a:srgbClr val="FBAE40"/>
          </p15:clr>
        </p15:guide>
        <p15:guide id="3" orient="horz" pos="2069">
          <p15:clr>
            <a:srgbClr val="FBAE40"/>
          </p15:clr>
        </p15:guide>
        <p15:guide id="4" pos="3840" userDrawn="1">
          <p15:clr>
            <a:srgbClr val="FBAE40"/>
          </p15:clr>
        </p15:guide>
        <p15:guide id="5" pos="4203"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Appendix">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63E3955-9F22-084D-A143-94C3DD5C278D}"/>
              </a:ext>
            </a:extLst>
          </p:cNvPr>
          <p:cNvSpPr txBox="1"/>
          <p:nvPr userDrawn="1"/>
        </p:nvSpPr>
        <p:spPr>
          <a:xfrm>
            <a:off x="1135535" y="2761418"/>
            <a:ext cx="4353338" cy="646331"/>
          </a:xfrm>
          <a:prstGeom prst="rect">
            <a:avLst/>
          </a:prstGeom>
          <a:noFill/>
        </p:spPr>
        <p:txBody>
          <a:bodyPr wrap="square" lIns="0" tIns="0" rIns="0" bIns="0" rtlCol="0" anchor="b">
            <a:spAutoFit/>
          </a:bodyPr>
          <a:lstStyle/>
          <a:p>
            <a:r>
              <a:rPr lang="en-US" sz="4200" dirty="0">
                <a:solidFill>
                  <a:schemeClr val="bg2">
                    <a:lumMod val="10000"/>
                  </a:schemeClr>
                </a:solidFill>
                <a:latin typeface="Segoe UI Semibold" panose="020B0502040204020203" pitchFamily="34" charset="0"/>
                <a:cs typeface="Segoe UI Semibold" panose="020B0502040204020203" pitchFamily="34" charset="0"/>
              </a:rPr>
              <a:t>Appendix</a:t>
            </a:r>
          </a:p>
        </p:txBody>
      </p:sp>
      <p:sp>
        <p:nvSpPr>
          <p:cNvPr id="4" name="TextBox 3">
            <a:extLst>
              <a:ext uri="{FF2B5EF4-FFF2-40B4-BE49-F238E27FC236}">
                <a16:creationId xmlns:a16="http://schemas.microsoft.com/office/drawing/2014/main" id="{960FB37F-EC5F-7B40-BB26-C8F07965778C}"/>
              </a:ext>
            </a:extLst>
          </p:cNvPr>
          <p:cNvSpPr txBox="1"/>
          <p:nvPr userDrawn="1"/>
        </p:nvSpPr>
        <p:spPr>
          <a:xfrm rot="16200000">
            <a:off x="-2531589" y="3121222"/>
            <a:ext cx="5843907" cy="615553"/>
          </a:xfrm>
          <a:prstGeom prst="rect">
            <a:avLst/>
          </a:prstGeom>
          <a:noFill/>
        </p:spPr>
        <p:txBody>
          <a:bodyPr wrap="none" lIns="0" tIns="0" rIns="0" bIns="0" rtlCol="0">
            <a:spAutoFit/>
          </a:bodyPr>
          <a:lstStyle/>
          <a:p>
            <a:pPr algn="ctr"/>
            <a:r>
              <a:rPr lang="en-US" sz="4000" b="1" dirty="0">
                <a:solidFill>
                  <a:schemeClr val="bg2">
                    <a:lumMod val="10000"/>
                  </a:schemeClr>
                </a:solidFill>
                <a:latin typeface="Segoe UI Semibold" panose="020B0502040204020203" pitchFamily="34" charset="0"/>
                <a:cs typeface="Segoe UI Semibold" panose="020B0502040204020203" pitchFamily="34" charset="0"/>
              </a:rPr>
              <a:t>AI for Good  </a:t>
            </a:r>
            <a:r>
              <a:rPr lang="en-US" sz="4000" dirty="0">
                <a:solidFill>
                  <a:schemeClr val="bg2">
                    <a:lumMod val="10000"/>
                  </a:schemeClr>
                </a:solidFill>
                <a:latin typeface="Segoe UI Light" panose="020B0502040204020203" pitchFamily="34" charset="0"/>
                <a:cs typeface="Segoe UI Light" panose="020B0502040204020203" pitchFamily="34" charset="0"/>
              </a:rPr>
              <a:t>Research Lab</a:t>
            </a:r>
          </a:p>
        </p:txBody>
      </p:sp>
      <p:sp>
        <p:nvSpPr>
          <p:cNvPr id="13" name="Text Placeholder 10">
            <a:extLst>
              <a:ext uri="{FF2B5EF4-FFF2-40B4-BE49-F238E27FC236}">
                <a16:creationId xmlns:a16="http://schemas.microsoft.com/office/drawing/2014/main" id="{8C289F67-C1FD-C649-A879-9A225FD0DE0C}"/>
              </a:ext>
            </a:extLst>
          </p:cNvPr>
          <p:cNvSpPr>
            <a:spLocks noGrp="1"/>
          </p:cNvSpPr>
          <p:nvPr>
            <p:ph type="body" sz="quarter" idx="10"/>
          </p:nvPr>
        </p:nvSpPr>
        <p:spPr>
          <a:xfrm>
            <a:off x="1163637" y="3644900"/>
            <a:ext cx="4930776" cy="2624138"/>
          </a:xfrm>
          <a:prstGeom prst="rect">
            <a:avLst/>
          </a:prstGeom>
        </p:spPr>
        <p:txBody>
          <a:bodyPr lIns="0" tIns="0" rIns="0" bIns="0"/>
          <a:lstStyle>
            <a:lvl1pPr marL="0" indent="0">
              <a:buNone/>
              <a:defRPr sz="1600">
                <a:solidFill>
                  <a:srgbClr val="515252"/>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dirty="0"/>
              <a:t>Click to edit Master text styles</a:t>
            </a:r>
          </a:p>
        </p:txBody>
      </p:sp>
      <p:sp>
        <p:nvSpPr>
          <p:cNvPr id="14" name="Text Placeholder 10">
            <a:extLst>
              <a:ext uri="{FF2B5EF4-FFF2-40B4-BE49-F238E27FC236}">
                <a16:creationId xmlns:a16="http://schemas.microsoft.com/office/drawing/2014/main" id="{59D56408-D131-7545-88F9-ACD60B74F2C1}"/>
              </a:ext>
            </a:extLst>
          </p:cNvPr>
          <p:cNvSpPr>
            <a:spLocks noGrp="1"/>
          </p:cNvSpPr>
          <p:nvPr>
            <p:ph type="body" sz="quarter" idx="11"/>
          </p:nvPr>
        </p:nvSpPr>
        <p:spPr>
          <a:xfrm>
            <a:off x="6672263" y="3649593"/>
            <a:ext cx="4930776" cy="2624138"/>
          </a:xfrm>
          <a:prstGeom prst="rect">
            <a:avLst/>
          </a:prstGeom>
        </p:spPr>
        <p:txBody>
          <a:bodyPr lIns="0" tIns="0" rIns="0" bIns="0"/>
          <a:lstStyle>
            <a:lvl1pPr marL="0" indent="0">
              <a:buNone/>
              <a:defRPr sz="1600">
                <a:solidFill>
                  <a:srgbClr val="515252"/>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dirty="0"/>
              <a:t>Click to edit Master text styles</a:t>
            </a:r>
          </a:p>
        </p:txBody>
      </p:sp>
    </p:spTree>
    <p:extLst>
      <p:ext uri="{BB962C8B-B14F-4D97-AF65-F5344CB8AC3E}">
        <p14:creationId xmlns:p14="http://schemas.microsoft.com/office/powerpoint/2010/main" val="1357882444"/>
      </p:ext>
    </p:extLst>
  </p:cSld>
  <p:clrMapOvr>
    <a:masterClrMapping/>
  </p:clrMapOvr>
  <p:transition>
    <p:fade/>
  </p:transition>
  <p:extLst>
    <p:ext uri="{DCECCB84-F9BA-43D5-87BE-67443E8EF086}">
      <p15:sldGuideLst xmlns:p15="http://schemas.microsoft.com/office/powerpoint/2012/main">
        <p15:guide id="1" pos="733">
          <p15:clr>
            <a:srgbClr val="FBAE40"/>
          </p15:clr>
        </p15:guide>
        <p15:guide id="2" orient="horz" pos="2296">
          <p15:clr>
            <a:srgbClr val="FBAE40"/>
          </p15:clr>
        </p15:guide>
        <p15:guide id="3" orient="horz" pos="2069">
          <p15:clr>
            <a:srgbClr val="FBAE40"/>
          </p15:clr>
        </p15:guide>
        <p15:guide id="4" pos="3840">
          <p15:clr>
            <a:srgbClr val="FBAE40"/>
          </p15:clr>
        </p15:guide>
        <p15:guide id="5" pos="4203">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912E068-6DE2-1A48-8F5A-A6785D59ECC7}"/>
              </a:ext>
            </a:extLst>
          </p:cNvPr>
          <p:cNvSpPr>
            <a:spLocks noGrp="1"/>
          </p:cNvSpPr>
          <p:nvPr>
            <p:ph type="dt" sz="half" idx="10"/>
          </p:nvPr>
        </p:nvSpPr>
        <p:spPr>
          <a:xfrm>
            <a:off x="838200" y="6356350"/>
            <a:ext cx="2743200" cy="365125"/>
          </a:xfrm>
          <a:prstGeom prst="rect">
            <a:avLst/>
          </a:prstGeom>
        </p:spPr>
        <p:txBody>
          <a:bodyPr/>
          <a:lstStyle/>
          <a:p>
            <a:fld id="{263B10E8-5D96-8344-B06C-BDEC9AE4008C}" type="datetimeFigureOut">
              <a:rPr lang="en-US" smtClean="0"/>
              <a:t>7/28/2019</a:t>
            </a:fld>
            <a:endParaRPr lang="en-US"/>
          </a:p>
        </p:txBody>
      </p:sp>
      <p:sp>
        <p:nvSpPr>
          <p:cNvPr id="3" name="Footer Placeholder 2">
            <a:extLst>
              <a:ext uri="{FF2B5EF4-FFF2-40B4-BE49-F238E27FC236}">
                <a16:creationId xmlns:a16="http://schemas.microsoft.com/office/drawing/2014/main" id="{D889EC97-1B26-A445-8D7A-4E7A59201E3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A7A7507C-5689-AE4A-9A12-56D86A734282}"/>
              </a:ext>
            </a:extLst>
          </p:cNvPr>
          <p:cNvSpPr>
            <a:spLocks noGrp="1"/>
          </p:cNvSpPr>
          <p:nvPr>
            <p:ph type="sldNum" sz="quarter" idx="12"/>
          </p:nvPr>
        </p:nvSpPr>
        <p:spPr>
          <a:xfrm>
            <a:off x="8610600" y="6356350"/>
            <a:ext cx="2743200" cy="365125"/>
          </a:xfrm>
          <a:prstGeom prst="rect">
            <a:avLst/>
          </a:prstGeom>
        </p:spPr>
        <p:txBody>
          <a:bodyPr/>
          <a:lstStyle/>
          <a:p>
            <a:fld id="{EEA4A907-6979-B94A-A049-37AEA0A2F7A7}" type="slidenum">
              <a:rPr lang="en-US" smtClean="0"/>
              <a:t>‹#›</a:t>
            </a:fld>
            <a:endParaRPr lang="en-US"/>
          </a:p>
        </p:txBody>
      </p:sp>
    </p:spTree>
    <p:extLst>
      <p:ext uri="{BB962C8B-B14F-4D97-AF65-F5344CB8AC3E}">
        <p14:creationId xmlns:p14="http://schemas.microsoft.com/office/powerpoint/2010/main" val="335594362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 + Subtitl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212C6AB-7232-CB41-85B0-7995021D90E3}"/>
              </a:ext>
            </a:extLst>
          </p:cNvPr>
          <p:cNvSpPr/>
          <p:nvPr userDrawn="1"/>
        </p:nvSpPr>
        <p:spPr>
          <a:xfrm>
            <a:off x="0" y="0"/>
            <a:ext cx="127322" cy="1342663"/>
          </a:xfrm>
          <a:prstGeom prst="rect">
            <a:avLst/>
          </a:prstGeom>
          <a:solidFill>
            <a:srgbClr val="06B2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8">
            <a:extLst>
              <a:ext uri="{FF2B5EF4-FFF2-40B4-BE49-F238E27FC236}">
                <a16:creationId xmlns:a16="http://schemas.microsoft.com/office/drawing/2014/main" id="{03302792-C52D-124E-8319-9B4B8FEB555F}"/>
              </a:ext>
            </a:extLst>
          </p:cNvPr>
          <p:cNvSpPr>
            <a:spLocks noGrp="1"/>
          </p:cNvSpPr>
          <p:nvPr>
            <p:ph type="title"/>
          </p:nvPr>
        </p:nvSpPr>
        <p:spPr>
          <a:xfrm>
            <a:off x="584201" y="320300"/>
            <a:ext cx="8956962" cy="703066"/>
          </a:xfrm>
          <a:prstGeom prst="rect">
            <a:avLst/>
          </a:prstGeom>
        </p:spPr>
        <p:txBody>
          <a:bodyPr lIns="0" tIns="0" rIns="0" bIns="0" anchor="b"/>
          <a:lstStyle>
            <a:lvl1pPr>
              <a:defRPr sz="2600" b="1" i="0">
                <a:solidFill>
                  <a:schemeClr val="bg2">
                    <a:lumMod val="10000"/>
                  </a:schemeClr>
                </a:solidFill>
                <a:latin typeface="Segoe UI Semibold" panose="020B0502040204020203" pitchFamily="34" charset="0"/>
                <a:cs typeface="Segoe UI Semibold" panose="020B0502040204020203" pitchFamily="34" charset="0"/>
              </a:defRPr>
            </a:lvl1pPr>
          </a:lstStyle>
          <a:p>
            <a:r>
              <a:rPr lang="en-US" dirty="0"/>
              <a:t>Click to edit Master title</a:t>
            </a:r>
          </a:p>
        </p:txBody>
      </p:sp>
      <p:sp>
        <p:nvSpPr>
          <p:cNvPr id="7" name="Text Placeholder 10">
            <a:extLst>
              <a:ext uri="{FF2B5EF4-FFF2-40B4-BE49-F238E27FC236}">
                <a16:creationId xmlns:a16="http://schemas.microsoft.com/office/drawing/2014/main" id="{13189AF6-CBCC-684B-AD48-E7FDECC4C985}"/>
              </a:ext>
            </a:extLst>
          </p:cNvPr>
          <p:cNvSpPr>
            <a:spLocks noGrp="1"/>
          </p:cNvSpPr>
          <p:nvPr>
            <p:ph type="body" sz="quarter" idx="10"/>
          </p:nvPr>
        </p:nvSpPr>
        <p:spPr>
          <a:xfrm>
            <a:off x="587372" y="2028033"/>
            <a:ext cx="7140783" cy="2160509"/>
          </a:xfrm>
          <a:prstGeom prst="rect">
            <a:avLst/>
          </a:prstGeom>
        </p:spPr>
        <p:txBody>
          <a:bodyPr lIns="0" tIns="0" rIns="0" bIns="0"/>
          <a:lstStyle>
            <a:lvl1pPr marL="0" indent="0">
              <a:buNone/>
              <a:defRPr sz="1600">
                <a:solidFill>
                  <a:srgbClr val="515252"/>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dirty="0"/>
              <a:t>Click to edit Master text styles</a:t>
            </a:r>
          </a:p>
        </p:txBody>
      </p:sp>
      <p:sp>
        <p:nvSpPr>
          <p:cNvPr id="9" name="Text Placeholder 8">
            <a:extLst>
              <a:ext uri="{FF2B5EF4-FFF2-40B4-BE49-F238E27FC236}">
                <a16:creationId xmlns:a16="http://schemas.microsoft.com/office/drawing/2014/main" id="{A3535091-6304-2046-BDD3-F76CAE20B405}"/>
              </a:ext>
            </a:extLst>
          </p:cNvPr>
          <p:cNvSpPr>
            <a:spLocks noGrp="1"/>
          </p:cNvSpPr>
          <p:nvPr>
            <p:ph type="body" sz="quarter" idx="12" hasCustomPrompt="1"/>
          </p:nvPr>
        </p:nvSpPr>
        <p:spPr>
          <a:xfrm>
            <a:off x="584201" y="1126387"/>
            <a:ext cx="8956962" cy="550627"/>
          </a:xfrm>
          <a:prstGeom prst="rect">
            <a:avLst/>
          </a:prstGeom>
        </p:spPr>
        <p:txBody>
          <a:bodyPr lIns="0" tIns="0" rIns="0" bIns="0"/>
          <a:lstStyle>
            <a:lvl1pPr marL="0" indent="0">
              <a:buNone/>
              <a:defRPr sz="1800">
                <a:solidFill>
                  <a:srgbClr val="008272"/>
                </a:solidFill>
              </a:defRPr>
            </a:lvl1pPr>
          </a:lstStyle>
          <a:p>
            <a:pPr lvl="0"/>
            <a:r>
              <a:rPr lang="en-US" dirty="0"/>
              <a:t>Click to edit subtitle</a:t>
            </a:r>
          </a:p>
        </p:txBody>
      </p:sp>
    </p:spTree>
    <p:extLst>
      <p:ext uri="{BB962C8B-B14F-4D97-AF65-F5344CB8AC3E}">
        <p14:creationId xmlns:p14="http://schemas.microsoft.com/office/powerpoint/2010/main" val="3148323651"/>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ack cover">
    <p:bg>
      <p:bgRef idx="1001">
        <a:schemeClr val="bg1"/>
      </p:bgRef>
    </p:bg>
    <p:spTree>
      <p:nvGrpSpPr>
        <p:cNvPr id="1" name=""/>
        <p:cNvGrpSpPr/>
        <p:nvPr/>
      </p:nvGrpSpPr>
      <p:grpSpPr>
        <a:xfrm>
          <a:off x="0" y="0"/>
          <a:ext cx="0" cy="0"/>
          <a:chOff x="0" y="0"/>
          <a:chExt cx="0" cy="0"/>
        </a:xfrm>
      </p:grpSpPr>
      <p:pic>
        <p:nvPicPr>
          <p:cNvPr id="9" name="MS logo gray - EMF" descr="Microsoft logo, gray text version">
            <a:extLst>
              <a:ext uri="{FF2B5EF4-FFF2-40B4-BE49-F238E27FC236}">
                <a16:creationId xmlns:a16="http://schemas.microsoft.com/office/drawing/2014/main" id="{D03FE64B-525F-4B73-8C45-B4BC3BAD6A2D}"/>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15" name="TextBox 14">
            <a:extLst>
              <a:ext uri="{FF2B5EF4-FFF2-40B4-BE49-F238E27FC236}">
                <a16:creationId xmlns:a16="http://schemas.microsoft.com/office/drawing/2014/main" id="{5086210E-668E-D944-8117-6B7DEC0FB328}"/>
              </a:ext>
            </a:extLst>
          </p:cNvPr>
          <p:cNvSpPr txBox="1"/>
          <p:nvPr userDrawn="1"/>
        </p:nvSpPr>
        <p:spPr>
          <a:xfrm>
            <a:off x="481748" y="4563386"/>
            <a:ext cx="4274402" cy="738664"/>
          </a:xfrm>
          <a:prstGeom prst="rect">
            <a:avLst/>
          </a:prstGeom>
          <a:noFill/>
        </p:spPr>
        <p:txBody>
          <a:bodyPr wrap="square" rtlCol="0" anchor="b">
            <a:spAutoFit/>
          </a:bodyPr>
          <a:lstStyle/>
          <a:p>
            <a:r>
              <a:rPr lang="en-US" sz="4200" b="1" i="0" dirty="0">
                <a:latin typeface="Segoe UI Semibold" panose="020B0502040204020203" pitchFamily="34" charset="0"/>
                <a:cs typeface="Segoe UI Semibold" panose="020B0502040204020203" pitchFamily="34" charset="0"/>
              </a:rPr>
              <a:t>Thank you.</a:t>
            </a:r>
          </a:p>
        </p:txBody>
      </p:sp>
      <p:sp>
        <p:nvSpPr>
          <p:cNvPr id="7" name="Text Box 3">
            <a:extLst>
              <a:ext uri="{FF2B5EF4-FFF2-40B4-BE49-F238E27FC236}">
                <a16:creationId xmlns:a16="http://schemas.microsoft.com/office/drawing/2014/main" id="{B481410F-4EF8-8643-8E60-95953A067E79}"/>
              </a:ext>
            </a:extLst>
          </p:cNvPr>
          <p:cNvSpPr txBox="1">
            <a:spLocks noChangeArrowheads="1"/>
          </p:cNvSpPr>
          <p:nvPr userDrawn="1"/>
        </p:nvSpPr>
        <p:spPr bwMode="blackWhite">
          <a:xfrm>
            <a:off x="6974863" y="6132905"/>
            <a:ext cx="4482124" cy="169277"/>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algn="l" defTabSz="932290" eaLnBrk="0" hangingPunct="0"/>
            <a:r>
              <a:rPr lang="en-US" sz="1100" dirty="0">
                <a:gradFill>
                  <a:gsLst>
                    <a:gs pos="0">
                      <a:schemeClr val="tx1"/>
                    </a:gs>
                    <a:gs pos="100000">
                      <a:schemeClr val="tx1"/>
                    </a:gs>
                  </a:gsLst>
                  <a:lin ang="5400000" scaled="0"/>
                </a:gradFill>
                <a:cs typeface="Segoe UI" pitchFamily="34" charset="0"/>
              </a:rPr>
              <a:t>© Copyright Microsoft Corporation. All rights reserved. </a:t>
            </a:r>
          </a:p>
        </p:txBody>
      </p:sp>
      <p:sp>
        <p:nvSpPr>
          <p:cNvPr id="11" name="TextBox 10">
            <a:extLst>
              <a:ext uri="{FF2B5EF4-FFF2-40B4-BE49-F238E27FC236}">
                <a16:creationId xmlns:a16="http://schemas.microsoft.com/office/drawing/2014/main" id="{5DA0EF4A-16E4-A146-BEE1-C69ED294BBD6}"/>
              </a:ext>
            </a:extLst>
          </p:cNvPr>
          <p:cNvSpPr txBox="1"/>
          <p:nvPr userDrawn="1"/>
        </p:nvSpPr>
        <p:spPr>
          <a:xfrm>
            <a:off x="5237864" y="6086739"/>
            <a:ext cx="1515283" cy="261610"/>
          </a:xfrm>
          <a:prstGeom prst="rect">
            <a:avLst/>
          </a:prstGeom>
          <a:noFill/>
        </p:spPr>
        <p:txBody>
          <a:bodyPr wrap="none" lIns="36000" rtlCol="0">
            <a:spAutoFit/>
          </a:bodyPr>
          <a:lstStyle/>
          <a:p>
            <a:pPr algn="l"/>
            <a:r>
              <a:rPr lang="en-US" sz="1100" dirty="0">
                <a:latin typeface="Segoe UI" panose="020B0502040204020203" pitchFamily="34" charset="0"/>
                <a:cs typeface="Segoe UI" panose="020B0502040204020203" pitchFamily="34" charset="0"/>
              </a:rPr>
              <a:t>Microsoft Confidential</a:t>
            </a:r>
            <a:endParaRPr lang="en-US" sz="1100" b="1" i="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6556606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3001" userDrawn="1">
          <p15:clr>
            <a:srgbClr val="5ACBF0"/>
          </p15:clr>
        </p15:guide>
        <p15:guide id="8" pos="2434">
          <p15:clr>
            <a:srgbClr val="FBAE40"/>
          </p15:clr>
        </p15:guide>
        <p15:guide id="9" pos="2797">
          <p15:clr>
            <a:srgbClr val="FBAE40"/>
          </p15:clr>
        </p15:guide>
        <p15:guide id="10" pos="4861">
          <p15:clr>
            <a:srgbClr val="FBAE40"/>
          </p15:clr>
        </p15:guide>
        <p15:guide id="11" pos="5246">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04139415"/>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60FB37F-EC5F-7B40-BB26-C8F07965778C}"/>
              </a:ext>
            </a:extLst>
          </p:cNvPr>
          <p:cNvSpPr txBox="1"/>
          <p:nvPr userDrawn="1"/>
        </p:nvSpPr>
        <p:spPr>
          <a:xfrm rot="16200000">
            <a:off x="-2531589" y="3121222"/>
            <a:ext cx="5843907" cy="615553"/>
          </a:xfrm>
          <a:prstGeom prst="rect">
            <a:avLst/>
          </a:prstGeom>
          <a:noFill/>
        </p:spPr>
        <p:txBody>
          <a:bodyPr wrap="none" lIns="0" tIns="0" rIns="0" bIns="0" rtlCol="0">
            <a:spAutoFit/>
          </a:bodyPr>
          <a:lstStyle/>
          <a:p>
            <a:pPr algn="ctr"/>
            <a:r>
              <a:rPr lang="en-US" sz="4000" b="1" dirty="0">
                <a:solidFill>
                  <a:schemeClr val="bg2">
                    <a:lumMod val="10000"/>
                  </a:schemeClr>
                </a:solidFill>
                <a:latin typeface="Segoe UI Semibold" panose="020B0502040204020203" pitchFamily="34" charset="0"/>
                <a:cs typeface="Segoe UI Semibold" panose="020B0502040204020203" pitchFamily="34" charset="0"/>
              </a:rPr>
              <a:t>AI for Good  </a:t>
            </a:r>
            <a:r>
              <a:rPr lang="en-US" sz="4000" dirty="0">
                <a:solidFill>
                  <a:schemeClr val="bg2">
                    <a:lumMod val="10000"/>
                  </a:schemeClr>
                </a:solidFill>
                <a:latin typeface="Segoe UI Light" panose="020B0502040204020203" pitchFamily="34" charset="0"/>
                <a:cs typeface="Segoe UI Light" panose="020B0502040204020203" pitchFamily="34" charset="0"/>
              </a:rPr>
              <a:t>Research Lab</a:t>
            </a:r>
          </a:p>
        </p:txBody>
      </p:sp>
      <p:sp>
        <p:nvSpPr>
          <p:cNvPr id="15" name="Picture Placeholder 14">
            <a:extLst>
              <a:ext uri="{FF2B5EF4-FFF2-40B4-BE49-F238E27FC236}">
                <a16:creationId xmlns:a16="http://schemas.microsoft.com/office/drawing/2014/main" id="{22AF7AB5-3B8D-B14C-9C1F-5D3D9A85E5F3}"/>
              </a:ext>
            </a:extLst>
          </p:cNvPr>
          <p:cNvSpPr>
            <a:spLocks noGrp="1"/>
          </p:cNvSpPr>
          <p:nvPr>
            <p:ph type="pic" sz="quarter" idx="10" hasCustomPrompt="1"/>
          </p:nvPr>
        </p:nvSpPr>
        <p:spPr>
          <a:xfrm>
            <a:off x="5880100" y="585788"/>
            <a:ext cx="5729288" cy="5683250"/>
          </a:xfrm>
          <a:prstGeom prst="rect">
            <a:avLst/>
          </a:prstGeom>
          <a:solidFill>
            <a:schemeClr val="bg1">
              <a:lumMod val="95000"/>
            </a:schemeClr>
          </a:solidFill>
        </p:spPr>
        <p:txBody>
          <a:bodyPr anchor="ctr"/>
          <a:lstStyle>
            <a:lvl1pPr marL="0" indent="0" algn="ctr">
              <a:buNone/>
              <a:defRPr/>
            </a:lvl1pPr>
          </a:lstStyle>
          <a:p>
            <a:r>
              <a:rPr lang="en-US" dirty="0"/>
              <a:t> </a:t>
            </a:r>
          </a:p>
        </p:txBody>
      </p:sp>
    </p:spTree>
    <p:extLst>
      <p:ext uri="{BB962C8B-B14F-4D97-AF65-F5344CB8AC3E}">
        <p14:creationId xmlns:p14="http://schemas.microsoft.com/office/powerpoint/2010/main" val="1508983163"/>
      </p:ext>
    </p:extLst>
  </p:cSld>
  <p:clrMapOvr>
    <a:masterClrMapping/>
  </p:clrMapOvr>
  <p:transition>
    <p:fade/>
  </p:transition>
  <p:extLst>
    <p:ext uri="{DCECCB84-F9BA-43D5-87BE-67443E8EF086}">
      <p15:sldGuideLst xmlns:p15="http://schemas.microsoft.com/office/powerpoint/2012/main">
        <p15:guide id="1" pos="733">
          <p15:clr>
            <a:srgbClr val="FBAE40"/>
          </p15:clr>
        </p15:guide>
        <p15:guide id="2" orient="horz" pos="2296">
          <p15:clr>
            <a:srgbClr val="FBAE40"/>
          </p15:clr>
        </p15:guide>
        <p15:guide id="3" orient="horz" pos="2069">
          <p15:clr>
            <a:srgbClr val="FBAE40"/>
          </p15:clr>
        </p15:guide>
        <p15:guide id="4" pos="3341">
          <p15:clr>
            <a:srgbClr val="FBAE40"/>
          </p15:clr>
        </p15:guide>
        <p15:guide id="5" pos="3704">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 Cop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212C6AB-7232-CB41-85B0-7995021D90E3}"/>
              </a:ext>
            </a:extLst>
          </p:cNvPr>
          <p:cNvSpPr/>
          <p:nvPr userDrawn="1"/>
        </p:nvSpPr>
        <p:spPr>
          <a:xfrm>
            <a:off x="0" y="0"/>
            <a:ext cx="127322" cy="1342663"/>
          </a:xfrm>
          <a:prstGeom prst="rect">
            <a:avLst/>
          </a:prstGeom>
          <a:solidFill>
            <a:srgbClr val="06B2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8">
            <a:extLst>
              <a:ext uri="{FF2B5EF4-FFF2-40B4-BE49-F238E27FC236}">
                <a16:creationId xmlns:a16="http://schemas.microsoft.com/office/drawing/2014/main" id="{03302792-C52D-124E-8319-9B4B8FEB555F}"/>
              </a:ext>
            </a:extLst>
          </p:cNvPr>
          <p:cNvSpPr>
            <a:spLocks noGrp="1"/>
          </p:cNvSpPr>
          <p:nvPr>
            <p:ph type="title"/>
          </p:nvPr>
        </p:nvSpPr>
        <p:spPr>
          <a:xfrm>
            <a:off x="584201" y="225572"/>
            <a:ext cx="8374742" cy="1171521"/>
          </a:xfrm>
          <a:prstGeom prst="rect">
            <a:avLst/>
          </a:prstGeom>
        </p:spPr>
        <p:txBody>
          <a:bodyPr lIns="0" tIns="0" rIns="0" bIns="0" anchor="b"/>
          <a:lstStyle>
            <a:lvl1pPr>
              <a:defRPr sz="2600" b="1" i="0">
                <a:solidFill>
                  <a:schemeClr val="bg2">
                    <a:lumMod val="10000"/>
                  </a:schemeClr>
                </a:solidFill>
                <a:latin typeface="Segoe UI Semibold" panose="020B0502040204020203" pitchFamily="34" charset="0"/>
                <a:cs typeface="Segoe UI Semibold" panose="020B0502040204020203" pitchFamily="34" charset="0"/>
              </a:defRPr>
            </a:lvl1pPr>
          </a:lstStyle>
          <a:p>
            <a:r>
              <a:rPr lang="en-US" dirty="0"/>
              <a:t>Click to edit Master title</a:t>
            </a:r>
          </a:p>
        </p:txBody>
      </p:sp>
      <p:sp>
        <p:nvSpPr>
          <p:cNvPr id="7" name="Text Placeholder 10">
            <a:extLst>
              <a:ext uri="{FF2B5EF4-FFF2-40B4-BE49-F238E27FC236}">
                <a16:creationId xmlns:a16="http://schemas.microsoft.com/office/drawing/2014/main" id="{13189AF6-CBCC-684B-AD48-E7FDECC4C985}"/>
              </a:ext>
            </a:extLst>
          </p:cNvPr>
          <p:cNvSpPr>
            <a:spLocks noGrp="1"/>
          </p:cNvSpPr>
          <p:nvPr>
            <p:ph type="body" sz="quarter" idx="10"/>
          </p:nvPr>
        </p:nvSpPr>
        <p:spPr>
          <a:xfrm>
            <a:off x="587372" y="2028033"/>
            <a:ext cx="7140783" cy="2160509"/>
          </a:xfrm>
          <a:prstGeom prst="rect">
            <a:avLst/>
          </a:prstGeom>
        </p:spPr>
        <p:txBody>
          <a:bodyPr lIns="0" tIns="0" rIns="0" bIns="0"/>
          <a:lstStyle>
            <a:lvl1pPr marL="0" indent="0">
              <a:buNone/>
              <a:defRPr sz="1600">
                <a:solidFill>
                  <a:srgbClr val="515252"/>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dirty="0"/>
              <a:t>Click to edit Master text styles</a:t>
            </a:r>
          </a:p>
        </p:txBody>
      </p:sp>
    </p:spTree>
    <p:extLst>
      <p:ext uri="{BB962C8B-B14F-4D97-AF65-F5344CB8AC3E}">
        <p14:creationId xmlns:p14="http://schemas.microsoft.com/office/powerpoint/2010/main" val="3611829805"/>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 Subtitl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212C6AB-7232-CB41-85B0-7995021D90E3}"/>
              </a:ext>
            </a:extLst>
          </p:cNvPr>
          <p:cNvSpPr/>
          <p:nvPr userDrawn="1"/>
        </p:nvSpPr>
        <p:spPr>
          <a:xfrm>
            <a:off x="0" y="0"/>
            <a:ext cx="127322" cy="1342663"/>
          </a:xfrm>
          <a:prstGeom prst="rect">
            <a:avLst/>
          </a:prstGeom>
          <a:solidFill>
            <a:srgbClr val="06B2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8">
            <a:extLst>
              <a:ext uri="{FF2B5EF4-FFF2-40B4-BE49-F238E27FC236}">
                <a16:creationId xmlns:a16="http://schemas.microsoft.com/office/drawing/2014/main" id="{03302792-C52D-124E-8319-9B4B8FEB555F}"/>
              </a:ext>
            </a:extLst>
          </p:cNvPr>
          <p:cNvSpPr>
            <a:spLocks noGrp="1"/>
          </p:cNvSpPr>
          <p:nvPr>
            <p:ph type="title"/>
          </p:nvPr>
        </p:nvSpPr>
        <p:spPr>
          <a:xfrm>
            <a:off x="584201" y="320300"/>
            <a:ext cx="8956962" cy="703066"/>
          </a:xfrm>
          <a:prstGeom prst="rect">
            <a:avLst/>
          </a:prstGeom>
        </p:spPr>
        <p:txBody>
          <a:bodyPr lIns="0" tIns="0" rIns="0" bIns="0" anchor="b"/>
          <a:lstStyle>
            <a:lvl1pPr>
              <a:defRPr sz="2600" b="1" i="0">
                <a:solidFill>
                  <a:schemeClr val="bg2">
                    <a:lumMod val="10000"/>
                  </a:schemeClr>
                </a:solidFill>
                <a:latin typeface="Segoe UI Semibold" panose="020B0502040204020203" pitchFamily="34" charset="0"/>
                <a:cs typeface="Segoe UI Semibold" panose="020B0502040204020203" pitchFamily="34" charset="0"/>
              </a:defRPr>
            </a:lvl1pPr>
          </a:lstStyle>
          <a:p>
            <a:r>
              <a:rPr lang="en-US" dirty="0"/>
              <a:t>Click to edit Master title</a:t>
            </a:r>
          </a:p>
        </p:txBody>
      </p:sp>
      <p:sp>
        <p:nvSpPr>
          <p:cNvPr id="7" name="Text Placeholder 10">
            <a:extLst>
              <a:ext uri="{FF2B5EF4-FFF2-40B4-BE49-F238E27FC236}">
                <a16:creationId xmlns:a16="http://schemas.microsoft.com/office/drawing/2014/main" id="{13189AF6-CBCC-684B-AD48-E7FDECC4C985}"/>
              </a:ext>
            </a:extLst>
          </p:cNvPr>
          <p:cNvSpPr>
            <a:spLocks noGrp="1"/>
          </p:cNvSpPr>
          <p:nvPr>
            <p:ph type="body" sz="quarter" idx="10"/>
          </p:nvPr>
        </p:nvSpPr>
        <p:spPr>
          <a:xfrm>
            <a:off x="587372" y="2028033"/>
            <a:ext cx="7140783" cy="2160509"/>
          </a:xfrm>
          <a:prstGeom prst="rect">
            <a:avLst/>
          </a:prstGeom>
        </p:spPr>
        <p:txBody>
          <a:bodyPr lIns="0" tIns="0" rIns="0" bIns="0"/>
          <a:lstStyle>
            <a:lvl1pPr marL="0" indent="0">
              <a:buNone/>
              <a:defRPr sz="1600">
                <a:solidFill>
                  <a:srgbClr val="515252"/>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dirty="0"/>
              <a:t>Click to edit Master text styles</a:t>
            </a:r>
          </a:p>
        </p:txBody>
      </p:sp>
      <p:sp>
        <p:nvSpPr>
          <p:cNvPr id="9" name="Text Placeholder 8">
            <a:extLst>
              <a:ext uri="{FF2B5EF4-FFF2-40B4-BE49-F238E27FC236}">
                <a16:creationId xmlns:a16="http://schemas.microsoft.com/office/drawing/2014/main" id="{A3535091-6304-2046-BDD3-F76CAE20B405}"/>
              </a:ext>
            </a:extLst>
          </p:cNvPr>
          <p:cNvSpPr>
            <a:spLocks noGrp="1"/>
          </p:cNvSpPr>
          <p:nvPr>
            <p:ph type="body" sz="quarter" idx="12" hasCustomPrompt="1"/>
          </p:nvPr>
        </p:nvSpPr>
        <p:spPr>
          <a:xfrm>
            <a:off x="584201" y="1126387"/>
            <a:ext cx="8956962" cy="550627"/>
          </a:xfrm>
          <a:prstGeom prst="rect">
            <a:avLst/>
          </a:prstGeom>
        </p:spPr>
        <p:txBody>
          <a:bodyPr lIns="0" tIns="0" rIns="0" bIns="0"/>
          <a:lstStyle>
            <a:lvl1pPr marL="0" indent="0">
              <a:buNone/>
              <a:defRPr sz="1800">
                <a:solidFill>
                  <a:srgbClr val="008272"/>
                </a:solidFill>
              </a:defRPr>
            </a:lvl1pPr>
          </a:lstStyle>
          <a:p>
            <a:pPr lvl="0"/>
            <a:r>
              <a:rPr lang="en-US" dirty="0"/>
              <a:t>Click to edit subtitle</a:t>
            </a:r>
          </a:p>
        </p:txBody>
      </p:sp>
    </p:spTree>
    <p:extLst>
      <p:ext uri="{BB962C8B-B14F-4D97-AF65-F5344CB8AC3E}">
        <p14:creationId xmlns:p14="http://schemas.microsoft.com/office/powerpoint/2010/main" val="1384249347"/>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 + Copy Columns">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212C6AB-7232-CB41-85B0-7995021D90E3}"/>
              </a:ext>
            </a:extLst>
          </p:cNvPr>
          <p:cNvSpPr/>
          <p:nvPr userDrawn="1"/>
        </p:nvSpPr>
        <p:spPr>
          <a:xfrm>
            <a:off x="0" y="0"/>
            <a:ext cx="127322" cy="1342663"/>
          </a:xfrm>
          <a:prstGeom prst="rect">
            <a:avLst/>
          </a:prstGeom>
          <a:solidFill>
            <a:srgbClr val="06B2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 Placeholder 10">
            <a:extLst>
              <a:ext uri="{FF2B5EF4-FFF2-40B4-BE49-F238E27FC236}">
                <a16:creationId xmlns:a16="http://schemas.microsoft.com/office/drawing/2014/main" id="{F90F550F-BA2E-ED49-9187-4F62C3B275D7}"/>
              </a:ext>
            </a:extLst>
          </p:cNvPr>
          <p:cNvSpPr>
            <a:spLocks noGrp="1"/>
          </p:cNvSpPr>
          <p:nvPr>
            <p:ph type="body" sz="quarter" idx="10"/>
          </p:nvPr>
        </p:nvSpPr>
        <p:spPr>
          <a:xfrm>
            <a:off x="587372" y="2028033"/>
            <a:ext cx="3276603" cy="4241005"/>
          </a:xfrm>
          <a:prstGeom prst="rect">
            <a:avLst/>
          </a:prstGeom>
        </p:spPr>
        <p:txBody>
          <a:bodyPr lIns="0" tIns="0" rIns="0" bIns="0"/>
          <a:lstStyle>
            <a:lvl1pPr marL="0" indent="0">
              <a:buNone/>
              <a:defRPr sz="1600">
                <a:solidFill>
                  <a:srgbClr val="515252"/>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dirty="0"/>
              <a:t>Click to edit Master text styles</a:t>
            </a:r>
          </a:p>
        </p:txBody>
      </p:sp>
      <p:sp>
        <p:nvSpPr>
          <p:cNvPr id="10" name="Text Placeholder 10">
            <a:extLst>
              <a:ext uri="{FF2B5EF4-FFF2-40B4-BE49-F238E27FC236}">
                <a16:creationId xmlns:a16="http://schemas.microsoft.com/office/drawing/2014/main" id="{581A9F2A-8CBA-0C48-9129-124E6C959FFF}"/>
              </a:ext>
            </a:extLst>
          </p:cNvPr>
          <p:cNvSpPr>
            <a:spLocks noGrp="1"/>
          </p:cNvSpPr>
          <p:nvPr>
            <p:ph type="body" sz="quarter" idx="18"/>
          </p:nvPr>
        </p:nvSpPr>
        <p:spPr>
          <a:xfrm>
            <a:off x="4475164" y="2020888"/>
            <a:ext cx="3276599" cy="4241005"/>
          </a:xfrm>
          <a:prstGeom prst="rect">
            <a:avLst/>
          </a:prstGeom>
        </p:spPr>
        <p:txBody>
          <a:bodyPr lIns="0" tIns="0" rIns="0" bIns="0"/>
          <a:lstStyle>
            <a:lvl1pPr marL="0" indent="0">
              <a:buNone/>
              <a:defRPr sz="1600">
                <a:solidFill>
                  <a:srgbClr val="515252"/>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dirty="0"/>
              <a:t>Click to edit Master text styles</a:t>
            </a:r>
          </a:p>
        </p:txBody>
      </p:sp>
      <p:sp>
        <p:nvSpPr>
          <p:cNvPr id="12" name="Text Placeholder 10">
            <a:extLst>
              <a:ext uri="{FF2B5EF4-FFF2-40B4-BE49-F238E27FC236}">
                <a16:creationId xmlns:a16="http://schemas.microsoft.com/office/drawing/2014/main" id="{2CF8183B-F36D-4549-9B8B-944A02E19750}"/>
              </a:ext>
            </a:extLst>
          </p:cNvPr>
          <p:cNvSpPr>
            <a:spLocks noGrp="1"/>
          </p:cNvSpPr>
          <p:nvPr>
            <p:ph type="body" sz="quarter" idx="19"/>
          </p:nvPr>
        </p:nvSpPr>
        <p:spPr>
          <a:xfrm>
            <a:off x="8362951" y="2028033"/>
            <a:ext cx="3276599" cy="4241005"/>
          </a:xfrm>
          <a:prstGeom prst="rect">
            <a:avLst/>
          </a:prstGeom>
        </p:spPr>
        <p:txBody>
          <a:bodyPr lIns="0" tIns="0" rIns="0" bIns="0"/>
          <a:lstStyle>
            <a:lvl1pPr marL="0" indent="0">
              <a:buNone/>
              <a:defRPr sz="1600">
                <a:solidFill>
                  <a:srgbClr val="515252"/>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dirty="0"/>
              <a:t>Click to edit Master text styles</a:t>
            </a:r>
          </a:p>
        </p:txBody>
      </p:sp>
      <p:sp>
        <p:nvSpPr>
          <p:cNvPr id="7" name="Title 8">
            <a:extLst>
              <a:ext uri="{FF2B5EF4-FFF2-40B4-BE49-F238E27FC236}">
                <a16:creationId xmlns:a16="http://schemas.microsoft.com/office/drawing/2014/main" id="{11A7768B-0B95-F54B-A18F-2BBF28192E54}"/>
              </a:ext>
            </a:extLst>
          </p:cNvPr>
          <p:cNvSpPr>
            <a:spLocks noGrp="1"/>
          </p:cNvSpPr>
          <p:nvPr>
            <p:ph type="title"/>
          </p:nvPr>
        </p:nvSpPr>
        <p:spPr>
          <a:xfrm>
            <a:off x="584201" y="225572"/>
            <a:ext cx="8374742" cy="1171521"/>
          </a:xfrm>
          <a:prstGeom prst="rect">
            <a:avLst/>
          </a:prstGeom>
        </p:spPr>
        <p:txBody>
          <a:bodyPr lIns="0" tIns="0" rIns="0" bIns="0" anchor="b"/>
          <a:lstStyle>
            <a:lvl1pPr>
              <a:defRPr sz="2600" b="1" i="0">
                <a:solidFill>
                  <a:srgbClr val="1A1A1A"/>
                </a:solidFill>
                <a:latin typeface="Segoe UI Semibold" panose="020B0502040204020203" pitchFamily="34" charset="0"/>
                <a:cs typeface="Segoe UI Semibold" panose="020B0502040204020203" pitchFamily="34" charset="0"/>
              </a:defRPr>
            </a:lvl1pPr>
          </a:lstStyle>
          <a:p>
            <a:r>
              <a:rPr lang="en-US" dirty="0"/>
              <a:t>Click to edit Master title</a:t>
            </a:r>
          </a:p>
        </p:txBody>
      </p:sp>
    </p:spTree>
    <p:extLst>
      <p:ext uri="{BB962C8B-B14F-4D97-AF65-F5344CB8AC3E}">
        <p14:creationId xmlns:p14="http://schemas.microsoft.com/office/powerpoint/2010/main" val="169301758"/>
      </p:ext>
    </p:extLst>
  </p:cSld>
  <p:clrMapOvr>
    <a:masterClrMapping/>
  </p:clrMapOvr>
  <p:transition>
    <p:fade/>
  </p:transition>
  <p:extLst>
    <p:ext uri="{DCECCB84-F9BA-43D5-87BE-67443E8EF086}">
      <p15:sldGuideLst xmlns:p15="http://schemas.microsoft.com/office/powerpoint/2012/main">
        <p15:guide id="1" pos="2434" userDrawn="1">
          <p15:clr>
            <a:srgbClr val="FBAE40"/>
          </p15:clr>
        </p15:guide>
        <p15:guide id="2" pos="2819" userDrawn="1">
          <p15:clr>
            <a:srgbClr val="FBAE40"/>
          </p15:clr>
        </p15:guide>
        <p15:guide id="3" pos="5269" userDrawn="1">
          <p15:clr>
            <a:srgbClr val="FBAE40"/>
          </p15:clr>
        </p15:guide>
        <p15:guide id="4" pos="4883"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7" name="Picture Placeholder 14">
            <a:extLst>
              <a:ext uri="{FF2B5EF4-FFF2-40B4-BE49-F238E27FC236}">
                <a16:creationId xmlns:a16="http://schemas.microsoft.com/office/drawing/2014/main" id="{085F5B85-CCB3-C448-95DC-07820363BFB4}"/>
              </a:ext>
            </a:extLst>
          </p:cNvPr>
          <p:cNvSpPr>
            <a:spLocks noGrp="1"/>
          </p:cNvSpPr>
          <p:nvPr>
            <p:ph type="pic" sz="quarter" idx="10" hasCustomPrompt="1"/>
          </p:nvPr>
        </p:nvSpPr>
        <p:spPr>
          <a:xfrm>
            <a:off x="5326063" y="0"/>
            <a:ext cx="6865937" cy="6858000"/>
          </a:xfrm>
          <a:prstGeom prst="rect">
            <a:avLst/>
          </a:prstGeom>
          <a:solidFill>
            <a:schemeClr val="bg1">
              <a:lumMod val="95000"/>
            </a:schemeClr>
          </a:solidFill>
        </p:spPr>
        <p:txBody>
          <a:bodyPr anchor="ctr"/>
          <a:lstStyle>
            <a:lvl1pPr marL="0" indent="0" algn="ctr">
              <a:buNone/>
              <a:defRPr/>
            </a:lvl1pPr>
          </a:lstStyle>
          <a:p>
            <a:r>
              <a:rPr lang="en-US" dirty="0"/>
              <a:t> </a:t>
            </a:r>
          </a:p>
        </p:txBody>
      </p:sp>
      <p:sp>
        <p:nvSpPr>
          <p:cNvPr id="10" name="Rectangle 9">
            <a:extLst>
              <a:ext uri="{FF2B5EF4-FFF2-40B4-BE49-F238E27FC236}">
                <a16:creationId xmlns:a16="http://schemas.microsoft.com/office/drawing/2014/main" id="{A2328505-89C1-D04E-8920-150A4CCFE518}"/>
              </a:ext>
            </a:extLst>
          </p:cNvPr>
          <p:cNvSpPr/>
          <p:nvPr userDrawn="1"/>
        </p:nvSpPr>
        <p:spPr>
          <a:xfrm>
            <a:off x="0" y="0"/>
            <a:ext cx="127322" cy="1342663"/>
          </a:xfrm>
          <a:prstGeom prst="rect">
            <a:avLst/>
          </a:prstGeom>
          <a:solidFill>
            <a:srgbClr val="06B2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8">
            <a:extLst>
              <a:ext uri="{FF2B5EF4-FFF2-40B4-BE49-F238E27FC236}">
                <a16:creationId xmlns:a16="http://schemas.microsoft.com/office/drawing/2014/main" id="{3D4C6163-A261-B24C-9BC6-B3AFF0DD932D}"/>
              </a:ext>
            </a:extLst>
          </p:cNvPr>
          <p:cNvSpPr>
            <a:spLocks noGrp="1"/>
          </p:cNvSpPr>
          <p:nvPr>
            <p:ph type="title"/>
          </p:nvPr>
        </p:nvSpPr>
        <p:spPr>
          <a:xfrm>
            <a:off x="584201" y="225572"/>
            <a:ext cx="4171950" cy="1171521"/>
          </a:xfrm>
          <a:prstGeom prst="rect">
            <a:avLst/>
          </a:prstGeom>
        </p:spPr>
        <p:txBody>
          <a:bodyPr lIns="0" tIns="0" rIns="0" bIns="0" anchor="b"/>
          <a:lstStyle>
            <a:lvl1pPr>
              <a:defRPr sz="2600" b="1" i="0">
                <a:solidFill>
                  <a:srgbClr val="1A1A1A"/>
                </a:solidFill>
                <a:latin typeface="Segoe UI Semibold" panose="020B0502040204020203" pitchFamily="34" charset="0"/>
                <a:cs typeface="Segoe UI Semibold" panose="020B0502040204020203" pitchFamily="34" charset="0"/>
              </a:defRPr>
            </a:lvl1pPr>
          </a:lstStyle>
          <a:p>
            <a:r>
              <a:rPr lang="en-US" dirty="0"/>
              <a:t>Click to edit Master title</a:t>
            </a:r>
          </a:p>
        </p:txBody>
      </p:sp>
      <p:sp>
        <p:nvSpPr>
          <p:cNvPr id="12" name="Text Placeholder 10">
            <a:extLst>
              <a:ext uri="{FF2B5EF4-FFF2-40B4-BE49-F238E27FC236}">
                <a16:creationId xmlns:a16="http://schemas.microsoft.com/office/drawing/2014/main" id="{BF25AB4B-49DE-C44F-B8FC-0442E9F0F29F}"/>
              </a:ext>
            </a:extLst>
          </p:cNvPr>
          <p:cNvSpPr>
            <a:spLocks noGrp="1"/>
          </p:cNvSpPr>
          <p:nvPr>
            <p:ph type="body" sz="quarter" idx="11"/>
          </p:nvPr>
        </p:nvSpPr>
        <p:spPr>
          <a:xfrm>
            <a:off x="593075" y="2606855"/>
            <a:ext cx="4268011" cy="3705726"/>
          </a:xfrm>
          <a:prstGeom prst="rect">
            <a:avLst/>
          </a:prstGeom>
        </p:spPr>
        <p:txBody>
          <a:bodyPr lIns="0" tIns="0" rIns="0" bIns="0" anchor="b">
            <a:noAutofit/>
          </a:bodyPr>
          <a:lstStyle>
            <a:lvl1pPr marL="0" indent="0">
              <a:buNone/>
              <a:defRPr sz="1600">
                <a:solidFill>
                  <a:srgbClr val="515252"/>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dirty="0"/>
              <a:t>Click to edit Master text styles</a:t>
            </a:r>
          </a:p>
        </p:txBody>
      </p:sp>
      <p:sp>
        <p:nvSpPr>
          <p:cNvPr id="14" name="Text Placeholder 13">
            <a:extLst>
              <a:ext uri="{FF2B5EF4-FFF2-40B4-BE49-F238E27FC236}">
                <a16:creationId xmlns:a16="http://schemas.microsoft.com/office/drawing/2014/main" id="{3D54E80E-83DE-F84D-A685-9B666F76B4F9}"/>
              </a:ext>
            </a:extLst>
          </p:cNvPr>
          <p:cNvSpPr>
            <a:spLocks noGrp="1"/>
          </p:cNvSpPr>
          <p:nvPr>
            <p:ph type="body" sz="quarter" idx="12" hasCustomPrompt="1"/>
          </p:nvPr>
        </p:nvSpPr>
        <p:spPr>
          <a:xfrm>
            <a:off x="592299" y="1753580"/>
            <a:ext cx="4268787" cy="453244"/>
          </a:xfrm>
          <a:prstGeom prst="rect">
            <a:avLst/>
          </a:prstGeom>
        </p:spPr>
        <p:txBody>
          <a:bodyPr lIns="0" tIns="0" rIns="0" bIns="0"/>
          <a:lstStyle>
            <a:lvl1pPr marL="0" indent="0">
              <a:buNone/>
              <a:defRPr lang="en-US" sz="1400" b="0" i="0" kern="1200" dirty="0">
                <a:solidFill>
                  <a:srgbClr val="FF8C02"/>
                </a:solidFill>
                <a:latin typeface="Segoe UI" panose="020B0502040204020203" pitchFamily="34" charset="0"/>
                <a:ea typeface="+mn-ea"/>
                <a:cs typeface="Segoe UI" panose="020B0502040204020203" pitchFamily="34" charset="0"/>
              </a:defRPr>
            </a:lvl1pPr>
            <a:lvl2pPr marL="228600" indent="0">
              <a:buNone/>
              <a:defRPr/>
            </a:lvl2pPr>
            <a:lvl3pPr marL="457200" indent="0">
              <a:buNone/>
              <a:defRPr/>
            </a:lvl3pPr>
            <a:lvl4pPr marL="661988" indent="0">
              <a:buNone/>
              <a:defRPr/>
            </a:lvl4pPr>
            <a:lvl5pPr marL="855663" indent="0">
              <a:buNone/>
              <a:defRPr/>
            </a:lvl5pPr>
          </a:lstStyle>
          <a:p>
            <a:pPr lvl="0"/>
            <a:r>
              <a:rPr lang="en-US" dirty="0"/>
              <a:t>Name, date or other</a:t>
            </a:r>
          </a:p>
        </p:txBody>
      </p:sp>
    </p:spTree>
    <p:extLst>
      <p:ext uri="{BB962C8B-B14F-4D97-AF65-F5344CB8AC3E}">
        <p14:creationId xmlns:p14="http://schemas.microsoft.com/office/powerpoint/2010/main" val="20116514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3355">
          <p15:clr>
            <a:srgbClr val="FBAE40"/>
          </p15:clr>
        </p15:guide>
        <p15:guide id="7" pos="3001" userDrawn="1">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quare photo left">
    <p:bg>
      <p:bgRef idx="1001">
        <a:schemeClr val="bg1"/>
      </p:bgRef>
    </p:bg>
    <p:spTree>
      <p:nvGrpSpPr>
        <p:cNvPr id="1" name=""/>
        <p:cNvGrpSpPr/>
        <p:nvPr/>
      </p:nvGrpSpPr>
      <p:grpSpPr>
        <a:xfrm>
          <a:off x="0" y="0"/>
          <a:ext cx="0" cy="0"/>
          <a:chOff x="0" y="0"/>
          <a:chExt cx="0" cy="0"/>
        </a:xfrm>
      </p:grpSpPr>
      <p:sp>
        <p:nvSpPr>
          <p:cNvPr id="7" name="Picture Placeholder 14">
            <a:extLst>
              <a:ext uri="{FF2B5EF4-FFF2-40B4-BE49-F238E27FC236}">
                <a16:creationId xmlns:a16="http://schemas.microsoft.com/office/drawing/2014/main" id="{085F5B85-CCB3-C448-95DC-07820363BFB4}"/>
              </a:ext>
            </a:extLst>
          </p:cNvPr>
          <p:cNvSpPr>
            <a:spLocks noGrp="1"/>
          </p:cNvSpPr>
          <p:nvPr>
            <p:ph type="pic" sz="quarter" idx="10" hasCustomPrompt="1"/>
          </p:nvPr>
        </p:nvSpPr>
        <p:spPr>
          <a:xfrm>
            <a:off x="0" y="0"/>
            <a:ext cx="6851649" cy="6858000"/>
          </a:xfrm>
          <a:prstGeom prst="rect">
            <a:avLst/>
          </a:prstGeom>
          <a:solidFill>
            <a:schemeClr val="bg1">
              <a:lumMod val="95000"/>
            </a:schemeClr>
          </a:solidFill>
        </p:spPr>
        <p:txBody>
          <a:bodyPr anchor="ctr"/>
          <a:lstStyle>
            <a:lvl1pPr marL="0" indent="0" algn="ctr">
              <a:buNone/>
              <a:defRPr/>
            </a:lvl1pPr>
          </a:lstStyle>
          <a:p>
            <a:r>
              <a:rPr lang="en-US" dirty="0"/>
              <a:t> </a:t>
            </a:r>
          </a:p>
        </p:txBody>
      </p:sp>
      <p:sp>
        <p:nvSpPr>
          <p:cNvPr id="10" name="Rectangle 9">
            <a:extLst>
              <a:ext uri="{FF2B5EF4-FFF2-40B4-BE49-F238E27FC236}">
                <a16:creationId xmlns:a16="http://schemas.microsoft.com/office/drawing/2014/main" id="{A2328505-89C1-D04E-8920-150A4CCFE518}"/>
              </a:ext>
            </a:extLst>
          </p:cNvPr>
          <p:cNvSpPr/>
          <p:nvPr userDrawn="1"/>
        </p:nvSpPr>
        <p:spPr>
          <a:xfrm>
            <a:off x="6851650" y="0"/>
            <a:ext cx="127322" cy="1342663"/>
          </a:xfrm>
          <a:prstGeom prst="rect">
            <a:avLst/>
          </a:prstGeom>
          <a:solidFill>
            <a:srgbClr val="06B2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8">
            <a:extLst>
              <a:ext uri="{FF2B5EF4-FFF2-40B4-BE49-F238E27FC236}">
                <a16:creationId xmlns:a16="http://schemas.microsoft.com/office/drawing/2014/main" id="{3D4C6163-A261-B24C-9BC6-B3AFF0DD932D}"/>
              </a:ext>
            </a:extLst>
          </p:cNvPr>
          <p:cNvSpPr>
            <a:spLocks noGrp="1"/>
          </p:cNvSpPr>
          <p:nvPr>
            <p:ph type="title"/>
          </p:nvPr>
        </p:nvSpPr>
        <p:spPr>
          <a:xfrm>
            <a:off x="7435851" y="225572"/>
            <a:ext cx="4171950" cy="1171521"/>
          </a:xfrm>
          <a:prstGeom prst="rect">
            <a:avLst/>
          </a:prstGeom>
        </p:spPr>
        <p:txBody>
          <a:bodyPr lIns="0" tIns="0" rIns="0" bIns="0" anchor="b"/>
          <a:lstStyle>
            <a:lvl1pPr>
              <a:defRPr sz="2600" b="1" i="0">
                <a:solidFill>
                  <a:srgbClr val="1A1A1A"/>
                </a:solidFill>
                <a:latin typeface="Segoe UI Semibold" panose="020B0502040204020203" pitchFamily="34" charset="0"/>
                <a:cs typeface="Segoe UI Semibold" panose="020B0502040204020203" pitchFamily="34" charset="0"/>
              </a:defRPr>
            </a:lvl1pPr>
          </a:lstStyle>
          <a:p>
            <a:r>
              <a:rPr lang="en-US" dirty="0"/>
              <a:t>Click to edit Master title</a:t>
            </a:r>
          </a:p>
        </p:txBody>
      </p:sp>
      <p:sp>
        <p:nvSpPr>
          <p:cNvPr id="12" name="Text Placeholder 10">
            <a:extLst>
              <a:ext uri="{FF2B5EF4-FFF2-40B4-BE49-F238E27FC236}">
                <a16:creationId xmlns:a16="http://schemas.microsoft.com/office/drawing/2014/main" id="{BF25AB4B-49DE-C44F-B8FC-0442E9F0F29F}"/>
              </a:ext>
            </a:extLst>
          </p:cNvPr>
          <p:cNvSpPr>
            <a:spLocks noGrp="1"/>
          </p:cNvSpPr>
          <p:nvPr>
            <p:ph type="body" sz="quarter" idx="11"/>
          </p:nvPr>
        </p:nvSpPr>
        <p:spPr>
          <a:xfrm>
            <a:off x="7444725" y="2606855"/>
            <a:ext cx="4171175" cy="3705726"/>
          </a:xfrm>
          <a:prstGeom prst="rect">
            <a:avLst/>
          </a:prstGeom>
        </p:spPr>
        <p:txBody>
          <a:bodyPr lIns="0" tIns="0" rIns="0" bIns="0" anchor="b">
            <a:noAutofit/>
          </a:bodyPr>
          <a:lstStyle>
            <a:lvl1pPr marL="0" indent="0">
              <a:buNone/>
              <a:defRPr sz="1600">
                <a:solidFill>
                  <a:srgbClr val="515252"/>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dirty="0"/>
              <a:t>Click to edit Master text styles</a:t>
            </a:r>
          </a:p>
        </p:txBody>
      </p:sp>
      <p:sp>
        <p:nvSpPr>
          <p:cNvPr id="14" name="Text Placeholder 13">
            <a:extLst>
              <a:ext uri="{FF2B5EF4-FFF2-40B4-BE49-F238E27FC236}">
                <a16:creationId xmlns:a16="http://schemas.microsoft.com/office/drawing/2014/main" id="{3D54E80E-83DE-F84D-A685-9B666F76B4F9}"/>
              </a:ext>
            </a:extLst>
          </p:cNvPr>
          <p:cNvSpPr>
            <a:spLocks noGrp="1"/>
          </p:cNvSpPr>
          <p:nvPr>
            <p:ph type="body" sz="quarter" idx="12" hasCustomPrompt="1"/>
          </p:nvPr>
        </p:nvSpPr>
        <p:spPr>
          <a:xfrm>
            <a:off x="7443950" y="1753580"/>
            <a:ext cx="4171950" cy="453244"/>
          </a:xfrm>
          <a:prstGeom prst="rect">
            <a:avLst/>
          </a:prstGeom>
        </p:spPr>
        <p:txBody>
          <a:bodyPr lIns="0" tIns="0" rIns="0" bIns="0"/>
          <a:lstStyle>
            <a:lvl1pPr marL="0" indent="0">
              <a:buNone/>
              <a:defRPr lang="en-US" sz="1400" b="0" i="0" kern="1200" dirty="0">
                <a:solidFill>
                  <a:srgbClr val="FF8C02"/>
                </a:solidFill>
                <a:latin typeface="Segoe UI" panose="020B0502040204020203" pitchFamily="34" charset="0"/>
                <a:ea typeface="+mn-ea"/>
                <a:cs typeface="Segoe UI" panose="020B0502040204020203" pitchFamily="34" charset="0"/>
              </a:defRPr>
            </a:lvl1pPr>
            <a:lvl2pPr marL="228600" indent="0">
              <a:buNone/>
              <a:defRPr/>
            </a:lvl2pPr>
            <a:lvl3pPr marL="457200" indent="0">
              <a:buNone/>
              <a:defRPr/>
            </a:lvl3pPr>
            <a:lvl4pPr marL="661988" indent="0">
              <a:buNone/>
              <a:defRPr/>
            </a:lvl4pPr>
            <a:lvl5pPr marL="855663" indent="0">
              <a:buNone/>
              <a:defRPr/>
            </a:lvl5pPr>
          </a:lstStyle>
          <a:p>
            <a:pPr lvl="0"/>
            <a:r>
              <a:rPr lang="en-US" dirty="0"/>
              <a:t>Name, date or other</a:t>
            </a:r>
          </a:p>
        </p:txBody>
      </p:sp>
    </p:spTree>
    <p:extLst>
      <p:ext uri="{BB962C8B-B14F-4D97-AF65-F5344CB8AC3E}">
        <p14:creationId xmlns:p14="http://schemas.microsoft.com/office/powerpoint/2010/main" val="34935334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4316" userDrawn="1">
          <p15:clr>
            <a:srgbClr val="FBAE40"/>
          </p15:clr>
        </p15:guide>
        <p15:guide id="7" pos="3953" userDrawn="1">
          <p15:clr>
            <a:srgbClr val="5ACBF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2.emf"/><Relationship Id="rId4" Type="http://schemas.openxmlformats.org/officeDocument/2006/relationships/image" Target="../media/image1.emf"/></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image" Target="../media/image1.emf"/><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theme" Target="../theme/theme2.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15.xml"/><Relationship Id="rId1"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4"/>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logo gray - EMF" descr="Microsoft logo, gray text version">
            <a:extLst>
              <a:ext uri="{FF2B5EF4-FFF2-40B4-BE49-F238E27FC236}">
                <a16:creationId xmlns:a16="http://schemas.microsoft.com/office/drawing/2014/main" id="{67897BDD-CF7E-E24A-897D-D0B7D0EE4805}"/>
              </a:ext>
            </a:extLst>
          </p:cNvPr>
          <p:cNvPicPr>
            <a:picLocks noChangeAspect="1"/>
          </p:cNvPicPr>
          <p:nvPr userDrawn="1"/>
        </p:nvPicPr>
        <p:blipFill>
          <a:blip r:embed="rId5"/>
          <a:stretch>
            <a:fillRect/>
          </a:stretch>
        </p:blipFill>
        <p:spPr bwMode="black">
          <a:xfrm>
            <a:off x="584200" y="585788"/>
            <a:ext cx="1366440" cy="292608"/>
          </a:xfrm>
          <a:prstGeom prst="rect">
            <a:avLst/>
          </a:prstGeom>
        </p:spPr>
      </p:pic>
      <p:sp>
        <p:nvSpPr>
          <p:cNvPr id="50" name="TextBox 49">
            <a:extLst>
              <a:ext uri="{FF2B5EF4-FFF2-40B4-BE49-F238E27FC236}">
                <a16:creationId xmlns:a16="http://schemas.microsoft.com/office/drawing/2014/main" id="{F29645F7-2F5F-C74C-A360-57FEF8E8948D}"/>
              </a:ext>
            </a:extLst>
          </p:cNvPr>
          <p:cNvSpPr txBox="1"/>
          <p:nvPr userDrawn="1"/>
        </p:nvSpPr>
        <p:spPr>
          <a:xfrm>
            <a:off x="584200" y="6107602"/>
            <a:ext cx="2876493" cy="224292"/>
          </a:xfrm>
          <a:prstGeom prst="rect">
            <a:avLst/>
          </a:prstGeom>
          <a:noFill/>
        </p:spPr>
        <p:txBody>
          <a:bodyPr wrap="none" lIns="0" tIns="0" rIns="0" bIns="0" rtlCol="0">
            <a:spAutoFit/>
          </a:bodyPr>
          <a:lstStyle/>
          <a:p>
            <a:pPr>
              <a:lnSpc>
                <a:spcPct val="72000"/>
              </a:lnSpc>
            </a:pPr>
            <a:r>
              <a:rPr lang="en-US" sz="2000" b="1" dirty="0">
                <a:solidFill>
                  <a:schemeClr val="bg2">
                    <a:lumMod val="10000"/>
                  </a:schemeClr>
                </a:solidFill>
                <a:latin typeface="Segoe UI Semibold" panose="020B0502040204020203" pitchFamily="34" charset="0"/>
                <a:cs typeface="Segoe UI Semibold" panose="020B0502040204020203" pitchFamily="34" charset="0"/>
              </a:rPr>
              <a:t>AI for Good </a:t>
            </a:r>
            <a:r>
              <a:rPr lang="en-US" sz="2000" dirty="0">
                <a:solidFill>
                  <a:schemeClr val="bg2">
                    <a:lumMod val="10000"/>
                  </a:schemeClr>
                </a:solidFill>
                <a:latin typeface="Segoe UI Semilight" panose="020B0402040204020203" pitchFamily="34" charset="0"/>
                <a:cs typeface="Segoe UI Semilight" panose="020B0402040204020203" pitchFamily="34" charset="0"/>
              </a:rPr>
              <a:t>Research Lab</a:t>
            </a:r>
          </a:p>
        </p:txBody>
      </p:sp>
    </p:spTree>
    <p:extLst>
      <p:ext uri="{BB962C8B-B14F-4D97-AF65-F5344CB8AC3E}">
        <p14:creationId xmlns:p14="http://schemas.microsoft.com/office/powerpoint/2010/main" val="1707368323"/>
      </p:ext>
    </p:extLst>
  </p:cSld>
  <p:clrMap bg1="lt1" tx1="dk1" bg2="lt2" tx2="dk2" accent1="accent1" accent2="accent2" accent3="accent3" accent4="accent4" accent5="accent5" accent6="accent6" hlink="hlink" folHlink="folHlink"/>
  <p:sldLayoutIdLst>
    <p:sldLayoutId id="2147483735" r:id="rId1"/>
    <p:sldLayoutId id="2147483728" r:id="rId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13"/>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51" name="Rectangle 50">
            <a:extLst>
              <a:ext uri="{FF2B5EF4-FFF2-40B4-BE49-F238E27FC236}">
                <a16:creationId xmlns:a16="http://schemas.microsoft.com/office/drawing/2014/main" id="{795D4B92-8F12-EF42-AB7B-4CA1D404A3EB}"/>
              </a:ext>
            </a:extLst>
          </p:cNvPr>
          <p:cNvSpPr/>
          <p:nvPr userDrawn="1"/>
        </p:nvSpPr>
        <p:spPr>
          <a:xfrm>
            <a:off x="12064678" y="6514364"/>
            <a:ext cx="127322" cy="343636"/>
          </a:xfrm>
          <a:prstGeom prst="rect">
            <a:avLst/>
          </a:prstGeom>
          <a:solidFill>
            <a:srgbClr val="06B2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a:extLst>
              <a:ext uri="{FF2B5EF4-FFF2-40B4-BE49-F238E27FC236}">
                <a16:creationId xmlns:a16="http://schemas.microsoft.com/office/drawing/2014/main" id="{76CAA72F-0633-E94D-A0C3-C3FCC3EDB43D}"/>
              </a:ext>
            </a:extLst>
          </p:cNvPr>
          <p:cNvSpPr txBox="1"/>
          <p:nvPr userDrawn="1"/>
        </p:nvSpPr>
        <p:spPr>
          <a:xfrm>
            <a:off x="10107313" y="6514364"/>
            <a:ext cx="1866217" cy="261610"/>
          </a:xfrm>
          <a:prstGeom prst="rect">
            <a:avLst/>
          </a:prstGeom>
          <a:noFill/>
        </p:spPr>
        <p:txBody>
          <a:bodyPr wrap="none" rtlCol="0">
            <a:spAutoFit/>
          </a:bodyPr>
          <a:lstStyle/>
          <a:p>
            <a:pPr algn="r"/>
            <a:r>
              <a:rPr lang="en-US" sz="1100" dirty="0">
                <a:latin typeface="Segoe UI" panose="020B0502040204020203" pitchFamily="34" charset="0"/>
                <a:cs typeface="Segoe UI" panose="020B0502040204020203" pitchFamily="34" charset="0"/>
              </a:rPr>
              <a:t>Microsoft Confidential   </a:t>
            </a:r>
            <a:fld id="{F83BE3E4-E9B1-8A48-A321-AF8D3E855AA9}" type="slidenum">
              <a:rPr lang="en-US" sz="1100" b="1" i="0" smtClean="0">
                <a:latin typeface="Segoe UI" panose="020B0502040204020203" pitchFamily="34" charset="0"/>
                <a:cs typeface="Segoe UI" panose="020B0502040204020203" pitchFamily="34" charset="0"/>
              </a:rPr>
              <a:pPr algn="r"/>
              <a:t>‹#›</a:t>
            </a:fld>
            <a:endParaRPr lang="en-US" sz="1100" b="1" i="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163488526"/>
      </p:ext>
    </p:extLst>
  </p:cSld>
  <p:clrMap bg1="lt1" tx1="dk1" bg2="lt2" tx2="dk2" accent1="accent1" accent2="accent2" accent3="accent3" accent4="accent4" accent5="accent5" accent6="accent6" hlink="hlink" folHlink="folHlink"/>
  <p:sldLayoutIdLst>
    <p:sldLayoutId id="2147483716" r:id="rId1"/>
    <p:sldLayoutId id="2147483719" r:id="rId2"/>
    <p:sldLayoutId id="2147483717" r:id="rId3"/>
    <p:sldLayoutId id="2147483748" r:id="rId4"/>
    <p:sldLayoutId id="2147483718" r:id="rId5"/>
    <p:sldLayoutId id="2147483720" r:id="rId6"/>
    <p:sldLayoutId id="2147483731" r:id="rId7"/>
    <p:sldLayoutId id="2147483727" r:id="rId8"/>
    <p:sldLayoutId id="2147483732" r:id="rId9"/>
    <p:sldLayoutId id="2147483733" r:id="rId10"/>
    <p:sldLayoutId id="2147483734" r:id="rId1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45073772"/>
      </p:ext>
    </p:extLst>
  </p:cSld>
  <p:clrMap bg1="lt1" tx1="dk1" bg2="lt2" tx2="dk2" accent1="accent1" accent2="accent2" accent3="accent3" accent4="accent4" accent5="accent5" accent6="accent6" hlink="hlink" folHlink="folHlink"/>
  <p:sldLayoutIdLst>
    <p:sldLayoutId id="2147483743" r:id="rId1"/>
    <p:sldLayoutId id="2147483749"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5.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Layout" Target="../slideLayouts/slideLayout5.xml"/><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image" Target="../media/image4.jpg"/><Relationship Id="rId1" Type="http://schemas.openxmlformats.org/officeDocument/2006/relationships/slideLayout" Target="../slideLayouts/slideLayout10.xml"/><Relationship Id="rId4" Type="http://schemas.openxmlformats.org/officeDocument/2006/relationships/image" Target="../media/image6.tiff"/></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twitter.com/ronnyk/status/732032265069330432" TargetMode="Externa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B710ED0F-FB52-A54C-B32F-766D5D2AAB5D}"/>
              </a:ext>
            </a:extLst>
          </p:cNvPr>
          <p:cNvSpPr>
            <a:spLocks noGrp="1"/>
          </p:cNvSpPr>
          <p:nvPr>
            <p:ph type="body" sz="quarter" idx="10"/>
          </p:nvPr>
        </p:nvSpPr>
        <p:spPr>
          <a:xfrm>
            <a:off x="584200" y="2477311"/>
            <a:ext cx="4096982" cy="1048257"/>
          </a:xfrm>
        </p:spPr>
        <p:txBody>
          <a:bodyPr/>
          <a:lstStyle/>
          <a:p>
            <a:r>
              <a:rPr lang="en-US" sz="3600" dirty="0"/>
              <a:t>Differential Privacy</a:t>
            </a:r>
          </a:p>
        </p:txBody>
      </p:sp>
      <p:sp>
        <p:nvSpPr>
          <p:cNvPr id="10" name="Text Placeholder 9">
            <a:extLst>
              <a:ext uri="{FF2B5EF4-FFF2-40B4-BE49-F238E27FC236}">
                <a16:creationId xmlns:a16="http://schemas.microsoft.com/office/drawing/2014/main" id="{BE37E12D-1DC1-9245-9D44-603D40195288}"/>
              </a:ext>
            </a:extLst>
          </p:cNvPr>
          <p:cNvSpPr>
            <a:spLocks noGrp="1"/>
          </p:cNvSpPr>
          <p:nvPr>
            <p:ph type="body" sz="quarter" idx="11"/>
          </p:nvPr>
        </p:nvSpPr>
        <p:spPr>
          <a:xfrm>
            <a:off x="584199" y="3689444"/>
            <a:ext cx="3279775" cy="1627763"/>
          </a:xfrm>
        </p:spPr>
        <p:txBody>
          <a:bodyPr/>
          <a:lstStyle/>
          <a:p>
            <a:r>
              <a:rPr lang="en-US" dirty="0"/>
              <a:t>Juan M. </a:t>
            </a:r>
            <a:r>
              <a:rPr lang="en-US" dirty="0" err="1"/>
              <a:t>Lavista</a:t>
            </a:r>
            <a:r>
              <a:rPr lang="en-US" dirty="0"/>
              <a:t> </a:t>
            </a:r>
            <a:r>
              <a:rPr lang="en-US" dirty="0" err="1"/>
              <a:t>Ferres</a:t>
            </a:r>
            <a:endParaRPr lang="en-US" dirty="0"/>
          </a:p>
        </p:txBody>
      </p:sp>
      <p:pic>
        <p:nvPicPr>
          <p:cNvPr id="11" name="Picture 10">
            <a:extLst>
              <a:ext uri="{FF2B5EF4-FFF2-40B4-BE49-F238E27FC236}">
                <a16:creationId xmlns:a16="http://schemas.microsoft.com/office/drawing/2014/main" id="{CE886FE8-D239-DD4A-A6A5-2EB9D4EEC5B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991100" y="0"/>
            <a:ext cx="7200900" cy="6858000"/>
          </a:xfrm>
          <a:prstGeom prst="rect">
            <a:avLst/>
          </a:prstGeom>
        </p:spPr>
      </p:pic>
    </p:spTree>
    <p:extLst>
      <p:ext uri="{BB962C8B-B14F-4D97-AF65-F5344CB8AC3E}">
        <p14:creationId xmlns:p14="http://schemas.microsoft.com/office/powerpoint/2010/main" val="1504660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283E10-84D2-4B96-85A4-E45E3692B6FD}"/>
              </a:ext>
            </a:extLst>
          </p:cNvPr>
          <p:cNvSpPr>
            <a:spLocks noGrp="1"/>
          </p:cNvSpPr>
          <p:nvPr>
            <p:ph type="title"/>
          </p:nvPr>
        </p:nvSpPr>
        <p:spPr/>
        <p:txBody>
          <a:bodyPr/>
          <a:lstStyle/>
          <a:p>
            <a:r>
              <a:rPr lang="en-US" dirty="0"/>
              <a:t>Windows 10 Telemetry</a:t>
            </a:r>
          </a:p>
        </p:txBody>
      </p:sp>
      <p:sp>
        <p:nvSpPr>
          <p:cNvPr id="3" name="Text Placeholder 2">
            <a:extLst>
              <a:ext uri="{FF2B5EF4-FFF2-40B4-BE49-F238E27FC236}">
                <a16:creationId xmlns:a16="http://schemas.microsoft.com/office/drawing/2014/main" id="{A38200E9-4AF6-4AEC-9B2D-7E57F1CC0416}"/>
              </a:ext>
            </a:extLst>
          </p:cNvPr>
          <p:cNvSpPr>
            <a:spLocks noGrp="1"/>
          </p:cNvSpPr>
          <p:nvPr>
            <p:ph type="body" sz="quarter" idx="10"/>
          </p:nvPr>
        </p:nvSpPr>
        <p:spPr>
          <a:xfrm>
            <a:off x="584201" y="1723946"/>
            <a:ext cx="7141197" cy="2160509"/>
          </a:xfrm>
        </p:spPr>
        <p:txBody>
          <a:bodyPr/>
          <a:lstStyle/>
          <a:p>
            <a:r>
              <a:rPr lang="en-US" sz="4000" dirty="0">
                <a:solidFill>
                  <a:srgbClr val="00B295"/>
                </a:solidFill>
                <a:latin typeface="Segoe UI Light" panose="020B0502040204020203" pitchFamily="34" charset="0"/>
                <a:cs typeface="Segoe UI Light" panose="020B0502040204020203" pitchFamily="34" charset="0"/>
              </a:rPr>
              <a:t>Solution ?</a:t>
            </a:r>
          </a:p>
          <a:p>
            <a:r>
              <a:rPr lang="en-US" sz="2400" dirty="0"/>
              <a:t>1 Bit algorithm</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sz="2400" dirty="0" err="1"/>
              <a:t>Memoisation</a:t>
            </a:r>
            <a:r>
              <a:rPr lang="en-US" sz="2400" dirty="0"/>
              <a:t> (</a:t>
            </a:r>
            <a:r>
              <a:rPr lang="en-US" sz="2400" dirty="0" err="1"/>
              <a:t>e^epsilon</a:t>
            </a:r>
            <a:r>
              <a:rPr lang="en-US" sz="2400" dirty="0"/>
              <a:t>)</a:t>
            </a:r>
          </a:p>
          <a:p>
            <a:pPr lvl="1"/>
            <a:r>
              <a:rPr lang="en-US" b="1" dirty="0">
                <a:solidFill>
                  <a:schemeClr val="tx1">
                    <a:lumMod val="50000"/>
                  </a:schemeClr>
                </a:solidFill>
                <a:latin typeface="Segoe UI" panose="020B0502040204020203" pitchFamily="34" charset="0"/>
                <a:cs typeface="Segoe UI" panose="020B0502040204020203" pitchFamily="34" charset="0"/>
              </a:rPr>
              <a:t>Problem</a:t>
            </a:r>
            <a:r>
              <a:rPr lang="en-US" dirty="0">
                <a:solidFill>
                  <a:schemeClr val="tx1">
                    <a:lumMod val="50000"/>
                  </a:schemeClr>
                </a:solidFill>
              </a:rPr>
              <a:t> Metrics like usage (real number) change </a:t>
            </a:r>
            <a:br>
              <a:rPr lang="en-US" dirty="0">
                <a:solidFill>
                  <a:schemeClr val="tx1">
                    <a:lumMod val="50000"/>
                  </a:schemeClr>
                </a:solidFill>
              </a:rPr>
            </a:br>
            <a:r>
              <a:rPr lang="en-US" dirty="0">
                <a:solidFill>
                  <a:schemeClr val="tx1">
                    <a:lumMod val="50000"/>
                  </a:schemeClr>
                </a:solidFill>
              </a:rPr>
              <a:t>every day</a:t>
            </a:r>
          </a:p>
          <a:p>
            <a:pPr lvl="1"/>
            <a:r>
              <a:rPr lang="en-US" b="1" dirty="0">
                <a:solidFill>
                  <a:srgbClr val="00B295"/>
                </a:solidFill>
                <a:latin typeface="Segoe UI" panose="020B0502040204020203" pitchFamily="34" charset="0"/>
                <a:cs typeface="Segoe UI" panose="020B0502040204020203" pitchFamily="34" charset="0"/>
              </a:rPr>
              <a:t>Solution</a:t>
            </a:r>
            <a:r>
              <a:rPr lang="en-US" dirty="0">
                <a:solidFill>
                  <a:srgbClr val="00B295"/>
                </a:solidFill>
              </a:rPr>
              <a:t> discretize the numbers into buckets</a:t>
            </a:r>
          </a:p>
          <a:p>
            <a:endParaRPr lang="en-US" dirty="0"/>
          </a:p>
          <a:p>
            <a:endParaRPr lang="en-US" dirty="0"/>
          </a:p>
        </p:txBody>
      </p:sp>
      <p:pic>
        <p:nvPicPr>
          <p:cNvPr id="4" name="Picture 3">
            <a:extLst>
              <a:ext uri="{FF2B5EF4-FFF2-40B4-BE49-F238E27FC236}">
                <a16:creationId xmlns:a16="http://schemas.microsoft.com/office/drawing/2014/main" id="{F367FD81-64C6-4B11-BD11-71336200ECDE}"/>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964383" y="3182421"/>
            <a:ext cx="5943600" cy="874395"/>
          </a:xfrm>
          <a:prstGeom prst="rect">
            <a:avLst/>
          </a:prstGeom>
          <a:noFill/>
          <a:ln>
            <a:noFill/>
          </a:ln>
        </p:spPr>
      </p:pic>
      <p:pic>
        <p:nvPicPr>
          <p:cNvPr id="5" name="Picture 4">
            <a:extLst>
              <a:ext uri="{FF2B5EF4-FFF2-40B4-BE49-F238E27FC236}">
                <a16:creationId xmlns:a16="http://schemas.microsoft.com/office/drawing/2014/main" id="{23D5F7C0-6CD2-487C-B8E8-8CC1769B6F78}"/>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2998" y="4115431"/>
            <a:ext cx="4362625" cy="648053"/>
          </a:xfrm>
          <a:prstGeom prst="rect">
            <a:avLst/>
          </a:prstGeom>
          <a:noFill/>
          <a:ln>
            <a:noFill/>
          </a:ln>
        </p:spPr>
      </p:pic>
      <p:pic>
        <p:nvPicPr>
          <p:cNvPr id="6" name="Picture 5">
            <a:extLst>
              <a:ext uri="{FF2B5EF4-FFF2-40B4-BE49-F238E27FC236}">
                <a16:creationId xmlns:a16="http://schemas.microsoft.com/office/drawing/2014/main" id="{F1ED5CC1-D3FF-423B-A5E4-1E58EC9C852A}"/>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6941192" y="811332"/>
            <a:ext cx="5250808" cy="5049815"/>
          </a:xfrm>
          <a:prstGeom prst="rect">
            <a:avLst/>
          </a:prstGeom>
          <a:noFill/>
          <a:ln>
            <a:noFill/>
          </a:ln>
        </p:spPr>
      </p:pic>
    </p:spTree>
    <p:extLst>
      <p:ext uri="{BB962C8B-B14F-4D97-AF65-F5344CB8AC3E}">
        <p14:creationId xmlns:p14="http://schemas.microsoft.com/office/powerpoint/2010/main" val="3495335477"/>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B6DB98-1010-4D08-9F3A-0BB0FE2108BF}"/>
              </a:ext>
            </a:extLst>
          </p:cNvPr>
          <p:cNvSpPr>
            <a:spLocks noGrp="1"/>
          </p:cNvSpPr>
          <p:nvPr>
            <p:ph type="title"/>
          </p:nvPr>
        </p:nvSpPr>
        <p:spPr/>
        <p:txBody>
          <a:bodyPr/>
          <a:lstStyle/>
          <a:p>
            <a:r>
              <a:rPr lang="en-US" dirty="0"/>
              <a:t>Windows 10 Differential Privacy API</a:t>
            </a:r>
          </a:p>
        </p:txBody>
      </p:sp>
      <p:sp>
        <p:nvSpPr>
          <p:cNvPr id="3" name="Text Placeholder 2">
            <a:extLst>
              <a:ext uri="{FF2B5EF4-FFF2-40B4-BE49-F238E27FC236}">
                <a16:creationId xmlns:a16="http://schemas.microsoft.com/office/drawing/2014/main" id="{8F05703E-10FC-4CB9-99DB-7ECA423CED78}"/>
              </a:ext>
            </a:extLst>
          </p:cNvPr>
          <p:cNvSpPr>
            <a:spLocks noGrp="1"/>
          </p:cNvSpPr>
          <p:nvPr>
            <p:ph type="body" sz="quarter" idx="10"/>
          </p:nvPr>
        </p:nvSpPr>
        <p:spPr/>
        <p:txBody>
          <a:bodyPr/>
          <a:lstStyle/>
          <a:p>
            <a:pPr marL="285750" lvl="0" indent="-285750">
              <a:lnSpc>
                <a:spcPts val="3180"/>
              </a:lnSpc>
              <a:buFont typeface="Arial" panose="020B0604020202020204" pitchFamily="34" charset="0"/>
              <a:buChar char="•"/>
            </a:pPr>
            <a:r>
              <a:rPr lang="en-US" sz="2400" dirty="0"/>
              <a:t>Randomized Response (single bit report)</a:t>
            </a:r>
          </a:p>
          <a:p>
            <a:pPr marL="285750" lvl="0" indent="-285750">
              <a:lnSpc>
                <a:spcPts val="3180"/>
              </a:lnSpc>
              <a:buFont typeface="Arial" panose="020B0604020202020204" pitchFamily="34" charset="0"/>
              <a:buChar char="•"/>
            </a:pPr>
            <a:r>
              <a:rPr lang="en-US" sz="2400" dirty="0"/>
              <a:t>Counts (IE/Edge MAU/DAU, Domain Joined, etc.)</a:t>
            </a:r>
          </a:p>
          <a:p>
            <a:pPr marL="285750" lvl="0" indent="-285750">
              <a:lnSpc>
                <a:spcPts val="3180"/>
              </a:lnSpc>
              <a:buFont typeface="Arial" panose="020B0604020202020204" pitchFamily="34" charset="0"/>
              <a:buChar char="•"/>
            </a:pPr>
            <a:r>
              <a:rPr lang="en-US" sz="2400" dirty="0"/>
              <a:t>Histograms (Linear, Exponential, and Custom)</a:t>
            </a:r>
          </a:p>
          <a:p>
            <a:pPr marL="285750" lvl="0" indent="-285750">
              <a:lnSpc>
                <a:spcPts val="3180"/>
              </a:lnSpc>
              <a:buFont typeface="Arial" panose="020B0604020202020204" pitchFamily="34" charset="0"/>
              <a:buChar char="•"/>
            </a:pPr>
            <a:r>
              <a:rPr lang="en-US" sz="2400" dirty="0"/>
              <a:t>Mean (System Uptime and App Usage in Seconds)</a:t>
            </a:r>
          </a:p>
        </p:txBody>
      </p:sp>
      <p:pic>
        <p:nvPicPr>
          <p:cNvPr id="4" name="Picture 3">
            <a:extLst>
              <a:ext uri="{FF2B5EF4-FFF2-40B4-BE49-F238E27FC236}">
                <a16:creationId xmlns:a16="http://schemas.microsoft.com/office/drawing/2014/main" id="{509FA42D-0782-4A74-A151-78D6696584BE}"/>
              </a:ext>
            </a:extLst>
          </p:cNvPr>
          <p:cNvPicPr>
            <a:picLocks noChangeAspect="1"/>
          </p:cNvPicPr>
          <p:nvPr/>
        </p:nvPicPr>
        <p:blipFill>
          <a:blip r:embed="rId2"/>
          <a:stretch>
            <a:fillRect/>
          </a:stretch>
        </p:blipFill>
        <p:spPr>
          <a:xfrm>
            <a:off x="7657817" y="1573155"/>
            <a:ext cx="4638238" cy="2412417"/>
          </a:xfrm>
          <a:prstGeom prst="rect">
            <a:avLst/>
          </a:prstGeom>
        </p:spPr>
      </p:pic>
      <p:sp>
        <p:nvSpPr>
          <p:cNvPr id="5" name="Rectangle 4">
            <a:extLst>
              <a:ext uri="{FF2B5EF4-FFF2-40B4-BE49-F238E27FC236}">
                <a16:creationId xmlns:a16="http://schemas.microsoft.com/office/drawing/2014/main" id="{C89418E9-D77F-4101-8651-DDA6498EBB12}"/>
              </a:ext>
            </a:extLst>
          </p:cNvPr>
          <p:cNvSpPr/>
          <p:nvPr/>
        </p:nvSpPr>
        <p:spPr>
          <a:xfrm>
            <a:off x="792678" y="4544622"/>
            <a:ext cx="6381845" cy="1559145"/>
          </a:xfrm>
          <a:prstGeom prst="rect">
            <a:avLst/>
          </a:prstGeom>
        </p:spPr>
        <p:txBody>
          <a:bodyPr wrap="square">
            <a:spAutoFit/>
          </a:bodyPr>
          <a:lstStyle/>
          <a:p>
            <a:pPr>
              <a:lnSpc>
                <a:spcPct val="107000"/>
              </a:lnSpc>
              <a:spcAft>
                <a:spcPts val="800"/>
              </a:spcAft>
            </a:pPr>
            <a:r>
              <a:rPr lang="en-US" dirty="0">
                <a:latin typeface="Segoe UI Light" panose="020B0502040204020203" pitchFamily="34" charset="0"/>
                <a:ea typeface="Calibri" panose="020F0502020204030204" pitchFamily="34" charset="0"/>
                <a:cs typeface="Segoe UI Light" panose="020B0502040204020203" pitchFamily="34" charset="0"/>
              </a:rPr>
              <a:t>Since 2017, Windows 10 standard telemetry collection library, Universal Telemetry Client, has included support for differential privacy.  Developers sending telemetry simply need to add some flags to the call, and the result will be randomized before sending to the server.</a:t>
            </a:r>
            <a:endParaRPr lang="en-US" sz="2400" dirty="0">
              <a:latin typeface="Segoe UI Light" panose="020B0502040204020203" pitchFamily="34" charset="0"/>
              <a:ea typeface="Calibri" panose="020F0502020204030204" pitchFamily="34" charset="0"/>
              <a:cs typeface="Segoe UI Light" panose="020B0502040204020203" pitchFamily="34" charset="0"/>
            </a:endParaRPr>
          </a:p>
        </p:txBody>
      </p:sp>
    </p:spTree>
    <p:extLst>
      <p:ext uri="{BB962C8B-B14F-4D97-AF65-F5344CB8AC3E}">
        <p14:creationId xmlns:p14="http://schemas.microsoft.com/office/powerpoint/2010/main" val="2675697"/>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Placeholder 12">
            <a:extLst>
              <a:ext uri="{FF2B5EF4-FFF2-40B4-BE49-F238E27FC236}">
                <a16:creationId xmlns:a16="http://schemas.microsoft.com/office/drawing/2014/main" id="{6E517F9E-B7F1-8C4F-8F5E-B99AE6EDE162}"/>
              </a:ext>
            </a:extLst>
          </p:cNvPr>
          <p:cNvPicPr>
            <a:picLocks noGrp="1" noChangeAspect="1"/>
          </p:cNvPicPr>
          <p:nvPr>
            <p:ph type="pic" sz="quarter" idx="10"/>
          </p:nvPr>
        </p:nvPicPr>
        <p:blipFill rotWithShape="1">
          <a:blip r:embed="rId2"/>
          <a:srcRect l="27101" t="1460" r="8615"/>
          <a:stretch/>
        </p:blipFill>
        <p:spPr>
          <a:xfrm>
            <a:off x="0" y="0"/>
            <a:ext cx="6713538" cy="6858000"/>
          </a:xfrm>
          <a:prstGeom prst="rect">
            <a:avLst/>
          </a:prstGeom>
        </p:spPr>
      </p:pic>
      <p:sp>
        <p:nvSpPr>
          <p:cNvPr id="16" name="Rectangle 15">
            <a:extLst>
              <a:ext uri="{FF2B5EF4-FFF2-40B4-BE49-F238E27FC236}">
                <a16:creationId xmlns:a16="http://schemas.microsoft.com/office/drawing/2014/main" id="{A391175E-E119-E244-B4C5-2552659AD01A}"/>
              </a:ext>
            </a:extLst>
          </p:cNvPr>
          <p:cNvSpPr/>
          <p:nvPr/>
        </p:nvSpPr>
        <p:spPr bwMode="auto">
          <a:xfrm>
            <a:off x="5832954" y="1679944"/>
            <a:ext cx="1046275" cy="133858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EA0ED119-66ED-9C46-B19A-5C37A546B2CD}"/>
              </a:ext>
            </a:extLst>
          </p:cNvPr>
          <p:cNvSpPr>
            <a:spLocks noGrp="1"/>
          </p:cNvSpPr>
          <p:nvPr>
            <p:ph type="title"/>
          </p:nvPr>
        </p:nvSpPr>
        <p:spPr>
          <a:xfrm>
            <a:off x="7051522" y="1604718"/>
            <a:ext cx="4421619" cy="1233624"/>
          </a:xfrm>
        </p:spPr>
        <p:txBody>
          <a:bodyPr/>
          <a:lstStyle/>
          <a:p>
            <a:r>
              <a:rPr lang="en-US" sz="3600" b="0" dirty="0">
                <a:solidFill>
                  <a:srgbClr val="00B295"/>
                </a:solidFill>
                <a:latin typeface="Segoe UI Light" panose="020B0502040204020203" pitchFamily="34" charset="0"/>
                <a:cs typeface="Segoe UI Light" panose="020B0502040204020203" pitchFamily="34" charset="0"/>
              </a:rPr>
              <a:t>Why many DP implementations fail?</a:t>
            </a:r>
          </a:p>
        </p:txBody>
      </p:sp>
      <p:sp>
        <p:nvSpPr>
          <p:cNvPr id="4" name="Text Placeholder 3">
            <a:extLst>
              <a:ext uri="{FF2B5EF4-FFF2-40B4-BE49-F238E27FC236}">
                <a16:creationId xmlns:a16="http://schemas.microsoft.com/office/drawing/2014/main" id="{2748F9B7-A768-BC4E-92BC-8AE9E6ADFB8F}"/>
              </a:ext>
            </a:extLst>
          </p:cNvPr>
          <p:cNvSpPr>
            <a:spLocks noGrp="1"/>
          </p:cNvSpPr>
          <p:nvPr>
            <p:ph type="body" sz="quarter" idx="11"/>
          </p:nvPr>
        </p:nvSpPr>
        <p:spPr>
          <a:xfrm>
            <a:off x="7051522" y="3223758"/>
            <a:ext cx="4549457" cy="2851135"/>
          </a:xfrm>
        </p:spPr>
        <p:txBody>
          <a:bodyPr/>
          <a:lstStyle/>
          <a:p>
            <a:endParaRPr lang="en-US" dirty="0"/>
          </a:p>
        </p:txBody>
      </p:sp>
      <p:sp>
        <p:nvSpPr>
          <p:cNvPr id="5" name="TextBox 4">
            <a:extLst>
              <a:ext uri="{FF2B5EF4-FFF2-40B4-BE49-F238E27FC236}">
                <a16:creationId xmlns:a16="http://schemas.microsoft.com/office/drawing/2014/main" id="{EECB8D11-2618-B047-8C5A-E1930BD6ABAF}"/>
              </a:ext>
            </a:extLst>
          </p:cNvPr>
          <p:cNvSpPr txBox="1"/>
          <p:nvPr/>
        </p:nvSpPr>
        <p:spPr>
          <a:xfrm>
            <a:off x="6122612" y="1762366"/>
            <a:ext cx="756617" cy="1231106"/>
          </a:xfrm>
          <a:prstGeom prst="rect">
            <a:avLst/>
          </a:prstGeom>
          <a:noFill/>
        </p:spPr>
        <p:txBody>
          <a:bodyPr wrap="none" lIns="0" tIns="0" rIns="0" bIns="0" rtlCol="0">
            <a:spAutoFit/>
          </a:bodyPr>
          <a:lstStyle/>
          <a:p>
            <a:pPr algn="l"/>
            <a:r>
              <a:rPr lang="en-US" sz="8000" dirty="0">
                <a:solidFill>
                  <a:srgbClr val="00B295"/>
                </a:solidFill>
                <a:latin typeface="Segoe UI Light" panose="020B0502040204020203" pitchFamily="34" charset="0"/>
                <a:cs typeface="Segoe UI Light" panose="020B0502040204020203" pitchFamily="34" charset="0"/>
              </a:rPr>
              <a:t>2.</a:t>
            </a:r>
          </a:p>
        </p:txBody>
      </p:sp>
      <p:sp>
        <p:nvSpPr>
          <p:cNvPr id="8" name="Warning_E7BA" title="Icon of a triangle with an exclaimation point inside">
            <a:extLst>
              <a:ext uri="{FF2B5EF4-FFF2-40B4-BE49-F238E27FC236}">
                <a16:creationId xmlns:a16="http://schemas.microsoft.com/office/drawing/2014/main" id="{E74D4E2D-DCA6-5545-B17A-94E71C0D5EE4}"/>
              </a:ext>
            </a:extLst>
          </p:cNvPr>
          <p:cNvSpPr>
            <a:spLocks noChangeAspect="1" noEditPoints="1"/>
          </p:cNvSpPr>
          <p:nvPr/>
        </p:nvSpPr>
        <p:spPr bwMode="auto">
          <a:xfrm>
            <a:off x="8490990" y="3607223"/>
            <a:ext cx="1309502" cy="1310168"/>
          </a:xfrm>
          <a:custGeom>
            <a:avLst/>
            <a:gdLst>
              <a:gd name="T0" fmla="*/ 0 w 3939"/>
              <a:gd name="T1" fmla="*/ 3941 h 3941"/>
              <a:gd name="T2" fmla="*/ 1970 w 3939"/>
              <a:gd name="T3" fmla="*/ 0 h 3941"/>
              <a:gd name="T4" fmla="*/ 3939 w 3939"/>
              <a:gd name="T5" fmla="*/ 3941 h 3941"/>
              <a:gd name="T6" fmla="*/ 0 w 3939"/>
              <a:gd name="T7" fmla="*/ 3941 h 3941"/>
              <a:gd name="T8" fmla="*/ 1970 w 3939"/>
              <a:gd name="T9" fmla="*/ 1144 h 3941"/>
              <a:gd name="T10" fmla="*/ 1970 w 3939"/>
              <a:gd name="T11" fmla="*/ 2911 h 3941"/>
              <a:gd name="T12" fmla="*/ 1970 w 3939"/>
              <a:gd name="T13" fmla="*/ 3205 h 3941"/>
              <a:gd name="T14" fmla="*/ 1970 w 3939"/>
              <a:gd name="T15" fmla="*/ 3500 h 39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39" h="3941">
                <a:moveTo>
                  <a:pt x="0" y="3941"/>
                </a:moveTo>
                <a:lnTo>
                  <a:pt x="1970" y="0"/>
                </a:lnTo>
                <a:lnTo>
                  <a:pt x="3939" y="3941"/>
                </a:lnTo>
                <a:lnTo>
                  <a:pt x="0" y="3941"/>
                </a:lnTo>
                <a:moveTo>
                  <a:pt x="1970" y="1144"/>
                </a:moveTo>
                <a:lnTo>
                  <a:pt x="1970" y="2911"/>
                </a:lnTo>
                <a:moveTo>
                  <a:pt x="1970" y="3205"/>
                </a:moveTo>
                <a:lnTo>
                  <a:pt x="1970" y="3500"/>
                </a:lnTo>
              </a:path>
            </a:pathLst>
          </a:custGeom>
          <a:noFill/>
          <a:ln w="31750" cap="sq">
            <a:solidFill>
              <a:srgbClr val="FFB80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Tree>
    <p:extLst>
      <p:ext uri="{BB962C8B-B14F-4D97-AF65-F5344CB8AC3E}">
        <p14:creationId xmlns:p14="http://schemas.microsoft.com/office/powerpoint/2010/main" val="997951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9758D4C-6562-43C2-A9F8-2E3085ED9D58}"/>
              </a:ext>
            </a:extLst>
          </p:cNvPr>
          <p:cNvSpPr>
            <a:spLocks noGrp="1"/>
          </p:cNvSpPr>
          <p:nvPr>
            <p:ph type="title"/>
          </p:nvPr>
        </p:nvSpPr>
        <p:spPr>
          <a:prstGeom prst="rect">
            <a:avLst/>
          </a:prstGeom>
        </p:spPr>
        <p:txBody>
          <a:bodyPr/>
          <a:lstStyle/>
          <a:p>
            <a:r>
              <a:rPr lang="en-US" dirty="0"/>
              <a:t>2 2. Lessons learned from failed implementations of DP </a:t>
            </a:r>
          </a:p>
        </p:txBody>
      </p:sp>
      <p:sp>
        <p:nvSpPr>
          <p:cNvPr id="13" name="Text Placeholder 12">
            <a:extLst>
              <a:ext uri="{FF2B5EF4-FFF2-40B4-BE49-F238E27FC236}">
                <a16:creationId xmlns:a16="http://schemas.microsoft.com/office/drawing/2014/main" id="{023472FA-5909-4B35-8C01-E1FAEB82D48A}"/>
              </a:ext>
            </a:extLst>
          </p:cNvPr>
          <p:cNvSpPr>
            <a:spLocks noGrp="1"/>
          </p:cNvSpPr>
          <p:nvPr>
            <p:ph type="body" sz="quarter" idx="10"/>
          </p:nvPr>
        </p:nvSpPr>
        <p:spPr>
          <a:xfrm>
            <a:off x="587372" y="2028033"/>
            <a:ext cx="10564890" cy="891013"/>
          </a:xfrm>
        </p:spPr>
        <p:txBody>
          <a:bodyPr/>
          <a:lstStyle/>
          <a:p>
            <a:r>
              <a:rPr lang="en-US" sz="2800" dirty="0"/>
              <a:t>Majority of DP projects fail (some even before starting)</a:t>
            </a:r>
          </a:p>
        </p:txBody>
      </p:sp>
      <p:sp>
        <p:nvSpPr>
          <p:cNvPr id="2" name="Rectangle 1">
            <a:extLst>
              <a:ext uri="{FF2B5EF4-FFF2-40B4-BE49-F238E27FC236}">
                <a16:creationId xmlns:a16="http://schemas.microsoft.com/office/drawing/2014/main" id="{04DA26AA-E8C8-8D44-8C0D-D91BC964C47E}"/>
              </a:ext>
            </a:extLst>
          </p:cNvPr>
          <p:cNvSpPr/>
          <p:nvPr/>
        </p:nvSpPr>
        <p:spPr>
          <a:xfrm>
            <a:off x="513863" y="3503095"/>
            <a:ext cx="5639493" cy="1077218"/>
          </a:xfrm>
          <a:prstGeom prst="rect">
            <a:avLst/>
          </a:prstGeom>
        </p:spPr>
        <p:txBody>
          <a:bodyPr wrap="none">
            <a:spAutoFit/>
          </a:bodyPr>
          <a:lstStyle/>
          <a:p>
            <a:r>
              <a:rPr lang="en-US" sz="3200" dirty="0">
                <a:solidFill>
                  <a:srgbClr val="00B295"/>
                </a:solidFill>
              </a:rPr>
              <a:t>Common theme? </a:t>
            </a:r>
          </a:p>
          <a:p>
            <a:r>
              <a:rPr lang="en-US" sz="3200" dirty="0"/>
              <a:t>We have a marketing problem</a:t>
            </a:r>
          </a:p>
        </p:txBody>
      </p:sp>
      <p:sp>
        <p:nvSpPr>
          <p:cNvPr id="5" name="cone" title="Icon of a traffic cone">
            <a:extLst>
              <a:ext uri="{FF2B5EF4-FFF2-40B4-BE49-F238E27FC236}">
                <a16:creationId xmlns:a16="http://schemas.microsoft.com/office/drawing/2014/main" id="{E087DCAA-4480-1C41-A61A-779943AC91A7}"/>
              </a:ext>
            </a:extLst>
          </p:cNvPr>
          <p:cNvSpPr>
            <a:spLocks noChangeAspect="1" noEditPoints="1"/>
          </p:cNvSpPr>
          <p:nvPr/>
        </p:nvSpPr>
        <p:spPr bwMode="auto">
          <a:xfrm>
            <a:off x="8614221" y="4946695"/>
            <a:ext cx="1092487" cy="1082733"/>
          </a:xfrm>
          <a:custGeom>
            <a:avLst/>
            <a:gdLst>
              <a:gd name="T0" fmla="*/ 192 w 448"/>
              <a:gd name="T1" fmla="*/ 0 h 444"/>
              <a:gd name="T2" fmla="*/ 253 w 448"/>
              <a:gd name="T3" fmla="*/ 0 h 444"/>
              <a:gd name="T4" fmla="*/ 370 w 448"/>
              <a:gd name="T5" fmla="*/ 444 h 444"/>
              <a:gd name="T6" fmla="*/ 78 w 448"/>
              <a:gd name="T7" fmla="*/ 444 h 444"/>
              <a:gd name="T8" fmla="*/ 192 w 448"/>
              <a:gd name="T9" fmla="*/ 0 h 444"/>
              <a:gd name="T10" fmla="*/ 78 w 448"/>
              <a:gd name="T11" fmla="*/ 444 h 444"/>
              <a:gd name="T12" fmla="*/ 0 w 448"/>
              <a:gd name="T13" fmla="*/ 444 h 444"/>
              <a:gd name="T14" fmla="*/ 448 w 448"/>
              <a:gd name="T15" fmla="*/ 444 h 444"/>
              <a:gd name="T16" fmla="*/ 370 w 448"/>
              <a:gd name="T17" fmla="*/ 444 h 444"/>
              <a:gd name="T18" fmla="*/ 260 w 448"/>
              <a:gd name="T19" fmla="*/ 218 h 444"/>
              <a:gd name="T20" fmla="*/ 135 w 448"/>
              <a:gd name="T21" fmla="*/ 218 h 444"/>
              <a:gd name="T22" fmla="*/ 110 w 448"/>
              <a:gd name="T23" fmla="*/ 314 h 444"/>
              <a:gd name="T24" fmla="*/ 285 w 448"/>
              <a:gd name="T25" fmla="*/ 314 h 4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8" h="444">
                <a:moveTo>
                  <a:pt x="192" y="0"/>
                </a:moveTo>
                <a:lnTo>
                  <a:pt x="253" y="0"/>
                </a:lnTo>
                <a:lnTo>
                  <a:pt x="370" y="444"/>
                </a:lnTo>
                <a:lnTo>
                  <a:pt x="78" y="444"/>
                </a:lnTo>
                <a:lnTo>
                  <a:pt x="192" y="0"/>
                </a:lnTo>
                <a:moveTo>
                  <a:pt x="78" y="444"/>
                </a:moveTo>
                <a:lnTo>
                  <a:pt x="0" y="444"/>
                </a:lnTo>
                <a:moveTo>
                  <a:pt x="448" y="444"/>
                </a:moveTo>
                <a:lnTo>
                  <a:pt x="370" y="444"/>
                </a:lnTo>
                <a:moveTo>
                  <a:pt x="260" y="218"/>
                </a:moveTo>
                <a:lnTo>
                  <a:pt x="135" y="218"/>
                </a:lnTo>
                <a:lnTo>
                  <a:pt x="110" y="314"/>
                </a:lnTo>
                <a:lnTo>
                  <a:pt x="285" y="314"/>
                </a:lnTo>
              </a:path>
            </a:pathLst>
          </a:custGeom>
          <a:noFill/>
          <a:ln w="31750" cap="sq">
            <a:solidFill>
              <a:srgbClr val="FFB80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CRMArticles_EFF5" title="Icon of two documents stacked together with writing on them">
            <a:extLst>
              <a:ext uri="{FF2B5EF4-FFF2-40B4-BE49-F238E27FC236}">
                <a16:creationId xmlns:a16="http://schemas.microsoft.com/office/drawing/2014/main" id="{6856949B-15DD-2E4F-9AA8-A930B81B8E7B}"/>
              </a:ext>
            </a:extLst>
          </p:cNvPr>
          <p:cNvSpPr>
            <a:spLocks noChangeAspect="1" noEditPoints="1"/>
          </p:cNvSpPr>
          <p:nvPr/>
        </p:nvSpPr>
        <p:spPr bwMode="auto">
          <a:xfrm>
            <a:off x="10065846" y="4080527"/>
            <a:ext cx="865924" cy="999572"/>
          </a:xfrm>
          <a:custGeom>
            <a:avLst/>
            <a:gdLst>
              <a:gd name="T0" fmla="*/ 551 w 3583"/>
              <a:gd name="T1" fmla="*/ 3585 h 4136"/>
              <a:gd name="T2" fmla="*/ 0 w 3583"/>
              <a:gd name="T3" fmla="*/ 3585 h 4136"/>
              <a:gd name="T4" fmla="*/ 0 w 3583"/>
              <a:gd name="T5" fmla="*/ 0 h 4136"/>
              <a:gd name="T6" fmla="*/ 3033 w 3583"/>
              <a:gd name="T7" fmla="*/ 0 h 4136"/>
              <a:gd name="T8" fmla="*/ 3033 w 3583"/>
              <a:gd name="T9" fmla="*/ 1103 h 4136"/>
              <a:gd name="T10" fmla="*/ 2480 w 3583"/>
              <a:gd name="T11" fmla="*/ 551 h 4136"/>
              <a:gd name="T12" fmla="*/ 2480 w 3583"/>
              <a:gd name="T13" fmla="*/ 1654 h 4136"/>
              <a:gd name="T14" fmla="*/ 3583 w 3583"/>
              <a:gd name="T15" fmla="*/ 1654 h 4136"/>
              <a:gd name="T16" fmla="*/ 3583 w 3583"/>
              <a:gd name="T17" fmla="*/ 1654 h 4136"/>
              <a:gd name="T18" fmla="*/ 2480 w 3583"/>
              <a:gd name="T19" fmla="*/ 551 h 4136"/>
              <a:gd name="T20" fmla="*/ 551 w 3583"/>
              <a:gd name="T21" fmla="*/ 551 h 4136"/>
              <a:gd name="T22" fmla="*/ 551 w 3583"/>
              <a:gd name="T23" fmla="*/ 4136 h 4136"/>
              <a:gd name="T24" fmla="*/ 3583 w 3583"/>
              <a:gd name="T25" fmla="*/ 4136 h 4136"/>
              <a:gd name="T26" fmla="*/ 3583 w 3583"/>
              <a:gd name="T27" fmla="*/ 1654 h 4136"/>
              <a:gd name="T28" fmla="*/ 965 w 3583"/>
              <a:gd name="T29" fmla="*/ 2757 h 4136"/>
              <a:gd name="T30" fmla="*/ 2894 w 3583"/>
              <a:gd name="T31" fmla="*/ 2757 h 4136"/>
              <a:gd name="T32" fmla="*/ 965 w 3583"/>
              <a:gd name="T33" fmla="*/ 2206 h 4136"/>
              <a:gd name="T34" fmla="*/ 2894 w 3583"/>
              <a:gd name="T35" fmla="*/ 2206 h 4136"/>
              <a:gd name="T36" fmla="*/ 965 w 3583"/>
              <a:gd name="T37" fmla="*/ 1654 h 4136"/>
              <a:gd name="T38" fmla="*/ 2068 w 3583"/>
              <a:gd name="T39" fmla="*/ 1654 h 4136"/>
              <a:gd name="T40" fmla="*/ 965 w 3583"/>
              <a:gd name="T41" fmla="*/ 1103 h 4136"/>
              <a:gd name="T42" fmla="*/ 2068 w 3583"/>
              <a:gd name="T43" fmla="*/ 1103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3" h="4136">
                <a:moveTo>
                  <a:pt x="551" y="3585"/>
                </a:moveTo>
                <a:lnTo>
                  <a:pt x="0" y="3585"/>
                </a:lnTo>
                <a:lnTo>
                  <a:pt x="0" y="0"/>
                </a:lnTo>
                <a:lnTo>
                  <a:pt x="3033" y="0"/>
                </a:lnTo>
                <a:lnTo>
                  <a:pt x="3033" y="1103"/>
                </a:lnTo>
                <a:moveTo>
                  <a:pt x="2480" y="551"/>
                </a:moveTo>
                <a:lnTo>
                  <a:pt x="2480" y="1654"/>
                </a:lnTo>
                <a:lnTo>
                  <a:pt x="3583" y="1654"/>
                </a:lnTo>
                <a:moveTo>
                  <a:pt x="3583" y="1654"/>
                </a:moveTo>
                <a:lnTo>
                  <a:pt x="2480" y="551"/>
                </a:lnTo>
                <a:lnTo>
                  <a:pt x="551" y="551"/>
                </a:lnTo>
                <a:lnTo>
                  <a:pt x="551" y="4136"/>
                </a:lnTo>
                <a:lnTo>
                  <a:pt x="3583" y="4136"/>
                </a:lnTo>
                <a:lnTo>
                  <a:pt x="3583" y="1654"/>
                </a:lnTo>
                <a:moveTo>
                  <a:pt x="965" y="2757"/>
                </a:moveTo>
                <a:lnTo>
                  <a:pt x="2894" y="2757"/>
                </a:lnTo>
                <a:moveTo>
                  <a:pt x="965" y="2206"/>
                </a:moveTo>
                <a:lnTo>
                  <a:pt x="2894" y="2206"/>
                </a:lnTo>
                <a:moveTo>
                  <a:pt x="965" y="1654"/>
                </a:moveTo>
                <a:lnTo>
                  <a:pt x="2068" y="1654"/>
                </a:lnTo>
                <a:moveTo>
                  <a:pt x="965" y="1103"/>
                </a:moveTo>
                <a:lnTo>
                  <a:pt x="2068" y="1103"/>
                </a:lnTo>
              </a:path>
            </a:pathLst>
          </a:custGeom>
          <a:noFill/>
          <a:ln w="31750" cap="flat">
            <a:solidFill>
              <a:srgbClr val="FFB80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26136702"/>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3145C6-7696-4C02-A992-E43129D33707}"/>
              </a:ext>
            </a:extLst>
          </p:cNvPr>
          <p:cNvSpPr>
            <a:spLocks noGrp="1"/>
          </p:cNvSpPr>
          <p:nvPr>
            <p:ph type="title"/>
          </p:nvPr>
        </p:nvSpPr>
        <p:spPr/>
        <p:txBody>
          <a:bodyPr/>
          <a:lstStyle/>
          <a:p>
            <a:r>
              <a:rPr lang="en-US" dirty="0"/>
              <a:t>1. We have an awareness problem</a:t>
            </a:r>
          </a:p>
        </p:txBody>
      </p:sp>
      <p:sp>
        <p:nvSpPr>
          <p:cNvPr id="3" name="Text Placeholder 2">
            <a:extLst>
              <a:ext uri="{FF2B5EF4-FFF2-40B4-BE49-F238E27FC236}">
                <a16:creationId xmlns:a16="http://schemas.microsoft.com/office/drawing/2014/main" id="{8A5251F5-4651-4B67-B756-8677FC524623}"/>
              </a:ext>
            </a:extLst>
          </p:cNvPr>
          <p:cNvSpPr>
            <a:spLocks noGrp="1"/>
          </p:cNvSpPr>
          <p:nvPr>
            <p:ph type="body" sz="quarter" idx="10"/>
          </p:nvPr>
        </p:nvSpPr>
        <p:spPr>
          <a:xfrm>
            <a:off x="584201" y="2028033"/>
            <a:ext cx="6028634" cy="2160509"/>
          </a:xfrm>
        </p:spPr>
        <p:txBody>
          <a:bodyPr/>
          <a:lstStyle/>
          <a:p>
            <a:pPr>
              <a:spcBef>
                <a:spcPts val="2376"/>
              </a:spcBef>
            </a:pPr>
            <a:r>
              <a:rPr lang="en-US" sz="2400" dirty="0"/>
              <a:t>We have a problem of awareness; people don’t know what differential privacy is…</a:t>
            </a:r>
          </a:p>
          <a:p>
            <a:pPr>
              <a:spcBef>
                <a:spcPts val="2376"/>
              </a:spcBef>
            </a:pPr>
            <a:r>
              <a:rPr lang="en-US" sz="2400" dirty="0"/>
              <a:t>In a survey, over 90% of software engineers were not aware of what differential privacy is</a:t>
            </a:r>
          </a:p>
        </p:txBody>
      </p:sp>
      <p:graphicFrame>
        <p:nvGraphicFramePr>
          <p:cNvPr id="4" name="Chart 3">
            <a:extLst>
              <a:ext uri="{FF2B5EF4-FFF2-40B4-BE49-F238E27FC236}">
                <a16:creationId xmlns:a16="http://schemas.microsoft.com/office/drawing/2014/main" id="{1C50AAAF-92B3-490F-9A0D-36D20926435E}"/>
              </a:ext>
            </a:extLst>
          </p:cNvPr>
          <p:cNvGraphicFramePr>
            <a:graphicFrameLocks/>
          </p:cNvGraphicFramePr>
          <p:nvPr>
            <p:extLst>
              <p:ext uri="{D42A27DB-BD31-4B8C-83A1-F6EECF244321}">
                <p14:modId xmlns:p14="http://schemas.microsoft.com/office/powerpoint/2010/main" val="3749954763"/>
              </p:ext>
            </p:extLst>
          </p:nvPr>
        </p:nvGraphicFramePr>
        <p:xfrm>
          <a:off x="6486493" y="2279373"/>
          <a:ext cx="6295476" cy="4073742"/>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205744233"/>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DB906F-99FE-42A4-BB99-E3270C02DBD0}"/>
              </a:ext>
            </a:extLst>
          </p:cNvPr>
          <p:cNvSpPr>
            <a:spLocks noGrp="1"/>
          </p:cNvSpPr>
          <p:nvPr>
            <p:ph type="title"/>
          </p:nvPr>
        </p:nvSpPr>
        <p:spPr>
          <a:xfrm>
            <a:off x="584201" y="212320"/>
            <a:ext cx="8374742" cy="1171521"/>
          </a:xfrm>
        </p:spPr>
        <p:txBody>
          <a:bodyPr/>
          <a:lstStyle/>
          <a:p>
            <a:r>
              <a:rPr lang="en-US" dirty="0"/>
              <a:t>2. We have a branding problem</a:t>
            </a:r>
          </a:p>
        </p:txBody>
      </p:sp>
      <p:sp>
        <p:nvSpPr>
          <p:cNvPr id="3" name="Text Placeholder 2">
            <a:extLst>
              <a:ext uri="{FF2B5EF4-FFF2-40B4-BE49-F238E27FC236}">
                <a16:creationId xmlns:a16="http://schemas.microsoft.com/office/drawing/2014/main" id="{5B033DF0-C4F7-42D3-8F09-1563DB3C5CCE}"/>
              </a:ext>
            </a:extLst>
          </p:cNvPr>
          <p:cNvSpPr>
            <a:spLocks noGrp="1"/>
          </p:cNvSpPr>
          <p:nvPr>
            <p:ph type="body" sz="quarter" idx="10"/>
          </p:nvPr>
        </p:nvSpPr>
        <p:spPr>
          <a:xfrm>
            <a:off x="584200" y="2028033"/>
            <a:ext cx="8745537" cy="723712"/>
          </a:xfrm>
        </p:spPr>
        <p:txBody>
          <a:bodyPr/>
          <a:lstStyle/>
          <a:p>
            <a:r>
              <a:rPr lang="en-US" sz="1800" b="1" dirty="0">
                <a:solidFill>
                  <a:srgbClr val="00B295"/>
                </a:solidFill>
                <a:latin typeface="Segoe UI Semibold" panose="020B0502040204020203" pitchFamily="34" charset="0"/>
                <a:cs typeface="Segoe UI Semibold" panose="020B0502040204020203" pitchFamily="34" charset="0"/>
              </a:rPr>
              <a:t>People that have never heard about Differential Privacy, think DP is about having different levels of privacy depending on who the individual is. </a:t>
            </a:r>
          </a:p>
        </p:txBody>
      </p:sp>
      <p:graphicFrame>
        <p:nvGraphicFramePr>
          <p:cNvPr id="4" name="Content Placeholder 4">
            <a:extLst>
              <a:ext uri="{FF2B5EF4-FFF2-40B4-BE49-F238E27FC236}">
                <a16:creationId xmlns:a16="http://schemas.microsoft.com/office/drawing/2014/main" id="{E84100D0-B56D-4C3B-9CF4-BD1B7A550FA4}"/>
              </a:ext>
            </a:extLst>
          </p:cNvPr>
          <p:cNvGraphicFramePr>
            <a:graphicFrameLocks/>
          </p:cNvGraphicFramePr>
          <p:nvPr>
            <p:extLst>
              <p:ext uri="{D42A27DB-BD31-4B8C-83A1-F6EECF244321}">
                <p14:modId xmlns:p14="http://schemas.microsoft.com/office/powerpoint/2010/main" val="1571573768"/>
              </p:ext>
            </p:extLst>
          </p:nvPr>
        </p:nvGraphicFramePr>
        <p:xfrm>
          <a:off x="508001" y="2887627"/>
          <a:ext cx="11211191" cy="3047281"/>
        </p:xfrm>
        <a:graphic>
          <a:graphicData uri="http://schemas.openxmlformats.org/drawingml/2006/table">
            <a:tbl>
              <a:tblPr firstRow="1" firstCol="1" bandRow="1">
                <a:tableStyleId>{5FD0F851-EC5A-4D38-B0AD-8093EC10F338}</a:tableStyleId>
              </a:tblPr>
              <a:tblGrid>
                <a:gridCol w="11211191">
                  <a:extLst>
                    <a:ext uri="{9D8B030D-6E8A-4147-A177-3AD203B41FA5}">
                      <a16:colId xmlns:a16="http://schemas.microsoft.com/office/drawing/2014/main" val="2755047101"/>
                    </a:ext>
                  </a:extLst>
                </a:gridCol>
              </a:tblGrid>
              <a:tr h="330748">
                <a:tc>
                  <a:txBody>
                    <a:bodyPr/>
                    <a:lstStyle/>
                    <a:p>
                      <a:pPr marL="0" marR="0">
                        <a:lnSpc>
                          <a:spcPct val="107000"/>
                        </a:lnSpc>
                        <a:spcBef>
                          <a:spcPts val="0"/>
                        </a:spcBef>
                        <a:spcAft>
                          <a:spcPts val="0"/>
                        </a:spcAft>
                      </a:pPr>
                      <a:r>
                        <a:rPr lang="en-US" sz="1800" b="0" i="0" dirty="0">
                          <a:effectLst/>
                          <a:latin typeface="Segoe UI" panose="020B0502040204020203" pitchFamily="34" charset="0"/>
                          <a:cs typeface="Segoe UI" panose="020B0502040204020203" pitchFamily="34" charset="0"/>
                        </a:rPr>
                        <a:t>I believe it means depending on who a person is they're subjected to a different level of privacy</a:t>
                      </a:r>
                      <a:endParaRPr lang="en-US" sz="2400" b="0" i="0" dirty="0">
                        <a:effectLst/>
                        <a:latin typeface="Segoe UI" panose="020B0502040204020203" pitchFamily="34" charset="0"/>
                        <a:ea typeface="Calibri" panose="020F0502020204030204" pitchFamily="34" charset="0"/>
                        <a:cs typeface="Segoe UI" panose="020B0502040204020203" pitchFamily="34" charset="0"/>
                      </a:endParaRPr>
                    </a:p>
                  </a:txBody>
                  <a:tcPr marL="68580" marR="68580" marT="0" marB="0" anchor="ctr">
                    <a:lnL>
                      <a:noFill/>
                    </a:lnL>
                    <a:lnR>
                      <a:noFill/>
                    </a:lnR>
                    <a:lnT w="12700" cmpd="sng">
                      <a:noFill/>
                    </a:lnT>
                    <a:lnB w="28575" cap="flat" cmpd="sng" algn="ctr">
                      <a:solidFill>
                        <a:srgbClr val="FFB803"/>
                      </a:solidFill>
                      <a:prstDash val="sysDot"/>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318557622"/>
                  </a:ext>
                </a:extLst>
              </a:tr>
              <a:tr h="679133">
                <a:tc>
                  <a:txBody>
                    <a:bodyPr/>
                    <a:lstStyle/>
                    <a:p>
                      <a:pPr marL="0" marR="0">
                        <a:lnSpc>
                          <a:spcPct val="107000"/>
                        </a:lnSpc>
                        <a:spcBef>
                          <a:spcPts val="0"/>
                        </a:spcBef>
                        <a:spcAft>
                          <a:spcPts val="0"/>
                        </a:spcAft>
                      </a:pPr>
                      <a:r>
                        <a:rPr lang="en-US" sz="1800" b="0" i="0" dirty="0">
                          <a:effectLst/>
                          <a:latin typeface="Segoe UI" panose="020B0502040204020203" pitchFamily="34" charset="0"/>
                          <a:cs typeface="Segoe UI" panose="020B0502040204020203" pitchFamily="34" charset="0"/>
                        </a:rPr>
                        <a:t>It is the amount of privacy people think you have a right to depending on social status, occupation or maybe an event that occurred to you.</a:t>
                      </a:r>
                      <a:endParaRPr lang="en-US" sz="2400" b="0" i="0" dirty="0">
                        <a:effectLst/>
                        <a:latin typeface="Segoe UI" panose="020B0502040204020203" pitchFamily="34" charset="0"/>
                        <a:ea typeface="Calibri" panose="020F0502020204030204" pitchFamily="34" charset="0"/>
                        <a:cs typeface="Segoe UI" panose="020B0502040204020203" pitchFamily="34" charset="0"/>
                      </a:endParaRPr>
                    </a:p>
                  </a:txBody>
                  <a:tcPr marL="68580" marR="68580" marT="0" marB="0" anchor="ctr">
                    <a:lnL>
                      <a:noFill/>
                    </a:lnL>
                    <a:lnR>
                      <a:noFill/>
                    </a:lnR>
                    <a:lnT w="28575" cap="flat" cmpd="sng" algn="ctr">
                      <a:solidFill>
                        <a:srgbClr val="FFB803"/>
                      </a:solidFill>
                      <a:prstDash val="sysDot"/>
                      <a:round/>
                      <a:headEnd type="none" w="med" len="med"/>
                      <a:tailEnd type="none" w="med" len="med"/>
                    </a:lnT>
                    <a:lnB w="28575" cap="flat" cmpd="sng" algn="ctr">
                      <a:solidFill>
                        <a:srgbClr val="FFB803"/>
                      </a:solidFill>
                      <a:prstDash val="sysDot"/>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217966309"/>
                  </a:ext>
                </a:extLst>
              </a:tr>
              <a:tr h="679133">
                <a:tc>
                  <a:txBody>
                    <a:bodyPr/>
                    <a:lstStyle/>
                    <a:p>
                      <a:pPr marL="0" marR="0">
                        <a:lnSpc>
                          <a:spcPct val="107000"/>
                        </a:lnSpc>
                        <a:spcBef>
                          <a:spcPts val="0"/>
                        </a:spcBef>
                        <a:spcAft>
                          <a:spcPts val="0"/>
                        </a:spcAft>
                      </a:pPr>
                      <a:r>
                        <a:rPr lang="en-US" sz="1800" b="0" i="0" dirty="0">
                          <a:effectLst/>
                          <a:latin typeface="Segoe UI" panose="020B0502040204020203" pitchFamily="34" charset="0"/>
                          <a:cs typeface="Segoe UI" panose="020B0502040204020203" pitchFamily="34" charset="0"/>
                        </a:rPr>
                        <a:t>I don't know what it is. I think it may mean that someone who is more high in status may have more privacy than someone with less status.</a:t>
                      </a:r>
                      <a:endParaRPr lang="en-US" sz="2400" b="0" i="0" dirty="0">
                        <a:effectLst/>
                        <a:latin typeface="Segoe UI" panose="020B0502040204020203" pitchFamily="34" charset="0"/>
                        <a:ea typeface="Calibri" panose="020F0502020204030204" pitchFamily="34" charset="0"/>
                        <a:cs typeface="Segoe UI" panose="020B0502040204020203" pitchFamily="34" charset="0"/>
                      </a:endParaRPr>
                    </a:p>
                  </a:txBody>
                  <a:tcPr marL="68580" marR="68580" marT="0" marB="0" anchor="ctr">
                    <a:lnL>
                      <a:noFill/>
                    </a:lnL>
                    <a:lnR>
                      <a:noFill/>
                    </a:lnR>
                    <a:lnT w="28575" cap="flat" cmpd="sng" algn="ctr">
                      <a:solidFill>
                        <a:srgbClr val="FFB803"/>
                      </a:solidFill>
                      <a:prstDash val="sysDot"/>
                      <a:round/>
                      <a:headEnd type="none" w="med" len="med"/>
                      <a:tailEnd type="none" w="med" len="med"/>
                    </a:lnT>
                    <a:lnB w="28575" cap="flat" cmpd="sng" algn="ctr">
                      <a:solidFill>
                        <a:srgbClr val="FFB803"/>
                      </a:solidFill>
                      <a:prstDash val="sysDot"/>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25129345"/>
                  </a:ext>
                </a:extLst>
              </a:tr>
              <a:tr h="1027519">
                <a:tc>
                  <a:txBody>
                    <a:bodyPr/>
                    <a:lstStyle/>
                    <a:p>
                      <a:pPr marL="0" marR="0">
                        <a:lnSpc>
                          <a:spcPct val="107000"/>
                        </a:lnSpc>
                        <a:spcBef>
                          <a:spcPts val="0"/>
                        </a:spcBef>
                        <a:spcAft>
                          <a:spcPts val="0"/>
                        </a:spcAft>
                      </a:pPr>
                      <a:r>
                        <a:rPr lang="en-US" sz="1800" b="0" i="0" dirty="0">
                          <a:effectLst/>
                          <a:latin typeface="Segoe UI" panose="020B0502040204020203" pitchFamily="34" charset="0"/>
                          <a:cs typeface="Segoe UI" panose="020B0502040204020203" pitchFamily="34" charset="0"/>
                        </a:rPr>
                        <a:t>Differential privacy is based on the individual.  It takes into factors such as job, education, criminal background, current employment status, etc.. From these factors, a score is given to determine the amount of privacy one person is allowed to have.</a:t>
                      </a:r>
                      <a:endParaRPr lang="en-US" sz="2400" b="0" i="0" dirty="0">
                        <a:effectLst/>
                        <a:latin typeface="Segoe UI" panose="020B0502040204020203" pitchFamily="34" charset="0"/>
                        <a:ea typeface="Calibri" panose="020F0502020204030204" pitchFamily="34" charset="0"/>
                        <a:cs typeface="Segoe UI" panose="020B0502040204020203" pitchFamily="34" charset="0"/>
                      </a:endParaRPr>
                    </a:p>
                  </a:txBody>
                  <a:tcPr marL="68580" marR="68580" marT="0" marB="0" anchor="ctr">
                    <a:lnL>
                      <a:noFill/>
                    </a:lnL>
                    <a:lnR>
                      <a:noFill/>
                    </a:lnR>
                    <a:lnT w="28575" cap="flat" cmpd="sng" algn="ctr">
                      <a:solidFill>
                        <a:srgbClr val="FFB803"/>
                      </a:solidFill>
                      <a:prstDash val="sysDot"/>
                      <a:round/>
                      <a:headEnd type="none" w="med" len="med"/>
                      <a:tailEnd type="none" w="med" len="med"/>
                    </a:lnT>
                    <a:lnB w="28575" cap="flat" cmpd="sng" algn="ctr">
                      <a:solidFill>
                        <a:srgbClr val="FFB803"/>
                      </a:solidFill>
                      <a:prstDash val="sysDot"/>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96633705"/>
                  </a:ext>
                </a:extLst>
              </a:tr>
              <a:tr h="330748">
                <a:tc>
                  <a:txBody>
                    <a:bodyPr/>
                    <a:lstStyle/>
                    <a:p>
                      <a:pPr marL="0" marR="0">
                        <a:lnSpc>
                          <a:spcPct val="107000"/>
                        </a:lnSpc>
                        <a:spcBef>
                          <a:spcPts val="0"/>
                        </a:spcBef>
                        <a:spcAft>
                          <a:spcPts val="0"/>
                        </a:spcAft>
                      </a:pPr>
                      <a:r>
                        <a:rPr lang="en-US" sz="1800" b="0" i="0" dirty="0">
                          <a:effectLst/>
                          <a:latin typeface="Segoe UI" panose="020B0502040204020203" pitchFamily="34" charset="0"/>
                          <a:cs typeface="Segoe UI" panose="020B0502040204020203" pitchFamily="34" charset="0"/>
                        </a:rPr>
                        <a:t>I believe it means depending on who a person is they're subjected to a different level of privacy</a:t>
                      </a:r>
                      <a:endParaRPr lang="en-US" sz="2400" b="0" i="0" dirty="0">
                        <a:effectLst/>
                        <a:latin typeface="Segoe UI" panose="020B0502040204020203" pitchFamily="34" charset="0"/>
                        <a:ea typeface="Calibri" panose="020F0502020204030204" pitchFamily="34" charset="0"/>
                        <a:cs typeface="Segoe UI" panose="020B0502040204020203" pitchFamily="34" charset="0"/>
                      </a:endParaRPr>
                    </a:p>
                  </a:txBody>
                  <a:tcPr marL="68580" marR="68580" marT="0" marB="0" anchor="ctr">
                    <a:lnL>
                      <a:noFill/>
                    </a:lnL>
                    <a:lnR>
                      <a:noFill/>
                    </a:lnR>
                    <a:lnT w="28575" cap="flat" cmpd="sng" algn="ctr">
                      <a:solidFill>
                        <a:srgbClr val="FFB803"/>
                      </a:solidFill>
                      <a:prstDash val="sysDot"/>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6245067"/>
                  </a:ext>
                </a:extLst>
              </a:tr>
            </a:tbl>
          </a:graphicData>
        </a:graphic>
      </p:graphicFrame>
      <p:sp>
        <p:nvSpPr>
          <p:cNvPr id="5" name="Rectangle 4">
            <a:extLst>
              <a:ext uri="{FF2B5EF4-FFF2-40B4-BE49-F238E27FC236}">
                <a16:creationId xmlns:a16="http://schemas.microsoft.com/office/drawing/2014/main" id="{46C409FC-0A41-454C-BEA3-0A4982144FF6}"/>
              </a:ext>
            </a:extLst>
          </p:cNvPr>
          <p:cNvSpPr/>
          <p:nvPr/>
        </p:nvSpPr>
        <p:spPr>
          <a:xfrm>
            <a:off x="492761" y="6150223"/>
            <a:ext cx="7444828" cy="461665"/>
          </a:xfrm>
          <a:prstGeom prst="rect">
            <a:avLst/>
          </a:prstGeom>
        </p:spPr>
        <p:txBody>
          <a:bodyPr wrap="square">
            <a:spAutoFit/>
          </a:bodyPr>
          <a:lstStyle/>
          <a:p>
            <a:r>
              <a:rPr lang="en-US" sz="2400" dirty="0">
                <a:solidFill>
                  <a:srgbClr val="00B295"/>
                </a:solidFill>
              </a:rPr>
              <a:t>Differential Pricing  </a:t>
            </a:r>
          </a:p>
        </p:txBody>
      </p:sp>
      <p:sp>
        <p:nvSpPr>
          <p:cNvPr id="7" name="Money_3" title="Icon of a dollar sign">
            <a:extLst>
              <a:ext uri="{FF2B5EF4-FFF2-40B4-BE49-F238E27FC236}">
                <a16:creationId xmlns:a16="http://schemas.microsoft.com/office/drawing/2014/main" id="{3AA84833-F892-FF49-AD6E-F38A88233B40}"/>
              </a:ext>
            </a:extLst>
          </p:cNvPr>
          <p:cNvSpPr>
            <a:spLocks noChangeAspect="1" noEditPoints="1"/>
          </p:cNvSpPr>
          <p:nvPr/>
        </p:nvSpPr>
        <p:spPr bwMode="auto">
          <a:xfrm>
            <a:off x="3370421" y="6198175"/>
            <a:ext cx="202053" cy="365760"/>
          </a:xfrm>
          <a:custGeom>
            <a:avLst/>
            <a:gdLst>
              <a:gd name="T0" fmla="*/ 0 w 153"/>
              <a:gd name="T1" fmla="*/ 223 h 279"/>
              <a:gd name="T2" fmla="*/ 111 w 153"/>
              <a:gd name="T3" fmla="*/ 223 h 279"/>
              <a:gd name="T4" fmla="*/ 153 w 153"/>
              <a:gd name="T5" fmla="*/ 182 h 279"/>
              <a:gd name="T6" fmla="*/ 111 w 153"/>
              <a:gd name="T7" fmla="*/ 141 h 279"/>
              <a:gd name="T8" fmla="*/ 41 w 153"/>
              <a:gd name="T9" fmla="*/ 139 h 279"/>
              <a:gd name="T10" fmla="*/ 0 w 153"/>
              <a:gd name="T11" fmla="*/ 98 h 279"/>
              <a:gd name="T12" fmla="*/ 41 w 153"/>
              <a:gd name="T13" fmla="*/ 56 h 279"/>
              <a:gd name="T14" fmla="*/ 150 w 153"/>
              <a:gd name="T15" fmla="*/ 56 h 279"/>
              <a:gd name="T16" fmla="*/ 76 w 153"/>
              <a:gd name="T17" fmla="*/ 0 h 279"/>
              <a:gd name="T18" fmla="*/ 76 w 153"/>
              <a:gd name="T19" fmla="*/ 279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3" h="279">
                <a:moveTo>
                  <a:pt x="0" y="223"/>
                </a:moveTo>
                <a:cubicBezTo>
                  <a:pt x="111" y="223"/>
                  <a:pt x="111" y="223"/>
                  <a:pt x="111" y="223"/>
                </a:cubicBezTo>
                <a:cubicBezTo>
                  <a:pt x="134" y="223"/>
                  <a:pt x="153" y="205"/>
                  <a:pt x="153" y="182"/>
                </a:cubicBezTo>
                <a:cubicBezTo>
                  <a:pt x="153" y="159"/>
                  <a:pt x="134" y="141"/>
                  <a:pt x="111" y="141"/>
                </a:cubicBezTo>
                <a:cubicBezTo>
                  <a:pt x="41" y="139"/>
                  <a:pt x="41" y="139"/>
                  <a:pt x="41" y="139"/>
                </a:cubicBezTo>
                <a:cubicBezTo>
                  <a:pt x="19" y="139"/>
                  <a:pt x="0" y="120"/>
                  <a:pt x="0" y="98"/>
                </a:cubicBezTo>
                <a:cubicBezTo>
                  <a:pt x="0" y="75"/>
                  <a:pt x="19" y="56"/>
                  <a:pt x="41" y="56"/>
                </a:cubicBezTo>
                <a:cubicBezTo>
                  <a:pt x="150" y="56"/>
                  <a:pt x="150" y="56"/>
                  <a:pt x="150" y="56"/>
                </a:cubicBezTo>
                <a:moveTo>
                  <a:pt x="76" y="0"/>
                </a:moveTo>
                <a:cubicBezTo>
                  <a:pt x="76" y="279"/>
                  <a:pt x="76" y="279"/>
                  <a:pt x="76" y="279"/>
                </a:cubicBezTo>
              </a:path>
            </a:pathLst>
          </a:custGeom>
          <a:noFill/>
          <a:ln w="19050" cap="sq">
            <a:solidFill>
              <a:srgbClr val="00B29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8" name="speech_5" title="Icon of two overlapping chat bubbles">
            <a:extLst>
              <a:ext uri="{FF2B5EF4-FFF2-40B4-BE49-F238E27FC236}">
                <a16:creationId xmlns:a16="http://schemas.microsoft.com/office/drawing/2014/main" id="{975D7376-3649-DE4B-AF34-074B6F8DB4F1}"/>
              </a:ext>
            </a:extLst>
          </p:cNvPr>
          <p:cNvSpPr>
            <a:spLocks noChangeAspect="1" noEditPoints="1"/>
          </p:cNvSpPr>
          <p:nvPr/>
        </p:nvSpPr>
        <p:spPr bwMode="auto">
          <a:xfrm>
            <a:off x="9701214" y="1362344"/>
            <a:ext cx="1657349" cy="1295869"/>
          </a:xfrm>
          <a:custGeom>
            <a:avLst/>
            <a:gdLst>
              <a:gd name="T0" fmla="*/ 167 w 243"/>
              <a:gd name="T1" fmla="*/ 56 h 190"/>
              <a:gd name="T2" fmla="*/ 167 w 243"/>
              <a:gd name="T3" fmla="*/ 114 h 190"/>
              <a:gd name="T4" fmla="*/ 60 w 243"/>
              <a:gd name="T5" fmla="*/ 114 h 190"/>
              <a:gd name="T6" fmla="*/ 21 w 243"/>
              <a:gd name="T7" fmla="*/ 155 h 190"/>
              <a:gd name="T8" fmla="*/ 21 w 243"/>
              <a:gd name="T9" fmla="*/ 114 h 190"/>
              <a:gd name="T10" fmla="*/ 0 w 243"/>
              <a:gd name="T11" fmla="*/ 114 h 190"/>
              <a:gd name="T12" fmla="*/ 0 w 243"/>
              <a:gd name="T13" fmla="*/ 0 h 190"/>
              <a:gd name="T14" fmla="*/ 167 w 243"/>
              <a:gd name="T15" fmla="*/ 0 h 190"/>
              <a:gd name="T16" fmla="*/ 167 w 243"/>
              <a:gd name="T17" fmla="*/ 56 h 190"/>
              <a:gd name="T18" fmla="*/ 77 w 243"/>
              <a:gd name="T19" fmla="*/ 114 h 190"/>
              <a:gd name="T20" fmla="*/ 77 w 243"/>
              <a:gd name="T21" fmla="*/ 150 h 190"/>
              <a:gd name="T22" fmla="*/ 183 w 243"/>
              <a:gd name="T23" fmla="*/ 150 h 190"/>
              <a:gd name="T24" fmla="*/ 222 w 243"/>
              <a:gd name="T25" fmla="*/ 190 h 190"/>
              <a:gd name="T26" fmla="*/ 222 w 243"/>
              <a:gd name="T27" fmla="*/ 150 h 190"/>
              <a:gd name="T28" fmla="*/ 243 w 243"/>
              <a:gd name="T29" fmla="*/ 150 h 190"/>
              <a:gd name="T30" fmla="*/ 243 w 243"/>
              <a:gd name="T31" fmla="*/ 36 h 190"/>
              <a:gd name="T32" fmla="*/ 167 w 243"/>
              <a:gd name="T33" fmla="*/ 3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3" h="190">
                <a:moveTo>
                  <a:pt x="167" y="56"/>
                </a:moveTo>
                <a:lnTo>
                  <a:pt x="167" y="114"/>
                </a:lnTo>
                <a:lnTo>
                  <a:pt x="60" y="114"/>
                </a:lnTo>
                <a:lnTo>
                  <a:pt x="21" y="155"/>
                </a:lnTo>
                <a:lnTo>
                  <a:pt x="21" y="114"/>
                </a:lnTo>
                <a:lnTo>
                  <a:pt x="0" y="114"/>
                </a:lnTo>
                <a:lnTo>
                  <a:pt x="0" y="0"/>
                </a:lnTo>
                <a:lnTo>
                  <a:pt x="167" y="0"/>
                </a:lnTo>
                <a:lnTo>
                  <a:pt x="167" y="56"/>
                </a:lnTo>
                <a:moveTo>
                  <a:pt x="77" y="114"/>
                </a:moveTo>
                <a:lnTo>
                  <a:pt x="77" y="150"/>
                </a:lnTo>
                <a:lnTo>
                  <a:pt x="183" y="150"/>
                </a:lnTo>
                <a:lnTo>
                  <a:pt x="222" y="190"/>
                </a:lnTo>
                <a:lnTo>
                  <a:pt x="222" y="150"/>
                </a:lnTo>
                <a:lnTo>
                  <a:pt x="243" y="150"/>
                </a:lnTo>
                <a:lnTo>
                  <a:pt x="243" y="36"/>
                </a:lnTo>
                <a:lnTo>
                  <a:pt x="167" y="36"/>
                </a:lnTo>
              </a:path>
            </a:pathLst>
          </a:custGeom>
          <a:noFill/>
          <a:ln w="31750" cap="sq">
            <a:solidFill>
              <a:srgbClr val="FFB80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Tree>
    <p:extLst>
      <p:ext uri="{BB962C8B-B14F-4D97-AF65-F5344CB8AC3E}">
        <p14:creationId xmlns:p14="http://schemas.microsoft.com/office/powerpoint/2010/main" val="2034040701"/>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D5999-8A1A-4C4D-91ED-B0A5F58275FD}"/>
              </a:ext>
            </a:extLst>
          </p:cNvPr>
          <p:cNvSpPr>
            <a:spLocks noGrp="1"/>
          </p:cNvSpPr>
          <p:nvPr>
            <p:ph type="title"/>
          </p:nvPr>
        </p:nvSpPr>
        <p:spPr>
          <a:xfrm>
            <a:off x="584200" y="225572"/>
            <a:ext cx="9243463" cy="1171521"/>
          </a:xfrm>
        </p:spPr>
        <p:txBody>
          <a:bodyPr/>
          <a:lstStyle/>
          <a:p>
            <a:r>
              <a:rPr lang="en-US" dirty="0"/>
              <a:t>3. We are selling a product to solve a problem our customers don’t know they have</a:t>
            </a:r>
          </a:p>
        </p:txBody>
      </p:sp>
      <p:sp>
        <p:nvSpPr>
          <p:cNvPr id="3" name="Text Placeholder 2">
            <a:extLst>
              <a:ext uri="{FF2B5EF4-FFF2-40B4-BE49-F238E27FC236}">
                <a16:creationId xmlns:a16="http://schemas.microsoft.com/office/drawing/2014/main" id="{D310D910-090E-45A1-AB76-410113B140AA}"/>
              </a:ext>
            </a:extLst>
          </p:cNvPr>
          <p:cNvSpPr>
            <a:spLocks noGrp="1"/>
          </p:cNvSpPr>
          <p:nvPr>
            <p:ph type="body" sz="quarter" idx="10"/>
          </p:nvPr>
        </p:nvSpPr>
        <p:spPr>
          <a:xfrm>
            <a:off x="587373" y="2009546"/>
            <a:ext cx="5827716" cy="3891192"/>
          </a:xfrm>
        </p:spPr>
        <p:txBody>
          <a:bodyPr/>
          <a:lstStyle/>
          <a:p>
            <a:pPr marL="342900" indent="-342900">
              <a:spcBef>
                <a:spcPts val="2376"/>
              </a:spcBef>
              <a:buFont typeface="Arial" panose="020B0604020202020204" pitchFamily="34" charset="0"/>
              <a:buChar char="•"/>
            </a:pPr>
            <a:r>
              <a:rPr lang="en-US" sz="2400" dirty="0"/>
              <a:t>The majority of our customers think that by just sharing anonymized data they solve the privacy problems. </a:t>
            </a:r>
          </a:p>
          <a:p>
            <a:pPr marL="342900" indent="-342900">
              <a:spcBef>
                <a:spcPts val="2376"/>
              </a:spcBef>
              <a:buFont typeface="Arial" panose="020B0604020202020204" pitchFamily="34" charset="0"/>
              <a:buChar char="•"/>
            </a:pPr>
            <a:r>
              <a:rPr lang="en-US" sz="2400" dirty="0"/>
              <a:t>In</a:t>
            </a:r>
            <a:r>
              <a:rPr lang="en-US" sz="2400" b="1" dirty="0">
                <a:latin typeface="Segoe UI Semibold" panose="020B0502040204020203" pitchFamily="34" charset="0"/>
                <a:cs typeface="Segoe UI Semibold" panose="020B0502040204020203" pitchFamily="34" charset="0"/>
              </a:rPr>
              <a:t> Healthcare</a:t>
            </a:r>
            <a:r>
              <a:rPr lang="en-US" sz="2400" dirty="0"/>
              <a:t> they recognize they have a </a:t>
            </a:r>
            <a:br>
              <a:rPr lang="en-US" sz="2400" dirty="0"/>
            </a:br>
            <a:r>
              <a:rPr lang="en-US" sz="2400" dirty="0"/>
              <a:t>de-anonymization problem, however, they make it clear that de-anonymization is prohibited by law</a:t>
            </a:r>
          </a:p>
        </p:txBody>
      </p:sp>
      <p:sp>
        <p:nvSpPr>
          <p:cNvPr id="4" name="Rectangle 3">
            <a:extLst>
              <a:ext uri="{FF2B5EF4-FFF2-40B4-BE49-F238E27FC236}">
                <a16:creationId xmlns:a16="http://schemas.microsoft.com/office/drawing/2014/main" id="{CF2AD321-69F1-40B7-8BCA-CD56561642A9}"/>
              </a:ext>
            </a:extLst>
          </p:cNvPr>
          <p:cNvSpPr/>
          <p:nvPr/>
        </p:nvSpPr>
        <p:spPr>
          <a:xfrm>
            <a:off x="7100888" y="3457576"/>
            <a:ext cx="5091112" cy="2627771"/>
          </a:xfrm>
          <a:prstGeom prst="rect">
            <a:avLst/>
          </a:prstGeom>
          <a:solidFill>
            <a:srgbClr val="00B295"/>
          </a:solidFill>
        </p:spPr>
        <p:txBody>
          <a:bodyPr wrap="square" rIns="548640">
            <a:spAutoFit/>
          </a:bodyPr>
          <a:lstStyle/>
          <a:p>
            <a:pPr>
              <a:lnSpc>
                <a:spcPct val="107000"/>
              </a:lnSpc>
              <a:spcAft>
                <a:spcPts val="1400"/>
              </a:spcAft>
            </a:pPr>
            <a:r>
              <a:rPr lang="en-US" dirty="0">
                <a:solidFill>
                  <a:schemeClr val="bg1"/>
                </a:solidFill>
                <a:latin typeface="Segoe UI" panose="020B0502040204020203" pitchFamily="34" charset="0"/>
                <a:ea typeface="Calibri" panose="020F0502020204030204" pitchFamily="34" charset="0"/>
                <a:cs typeface="Times New Roman" panose="02020603050405020304" pitchFamily="18" charset="0"/>
              </a:rPr>
              <a:t>The Public Health Service Act (Section 308 (d)) provides that the data collected by the National Center for Health Statistics (NCHS), Centers for Disease Control and Prevention (CDC), may be used only for the purpose of health statistical reporting and analysis.</a:t>
            </a:r>
            <a:endParaRPr lang="en-US" sz="2400"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1400"/>
              </a:spcAft>
            </a:pPr>
            <a:r>
              <a:rPr lang="en-US" dirty="0">
                <a:solidFill>
                  <a:schemeClr val="bg1"/>
                </a:solidFill>
                <a:latin typeface="Segoe UI" panose="020B0502040204020203" pitchFamily="34" charset="0"/>
                <a:ea typeface="Calibri" panose="020F0502020204030204" pitchFamily="34" charset="0"/>
                <a:cs typeface="Times New Roman" panose="02020603050405020304" pitchFamily="18" charset="0"/>
              </a:rPr>
              <a:t>Any effort to determine the identity of any reported case is prohibited by this law.</a:t>
            </a:r>
            <a:endParaRPr lang="en-US" sz="2400"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197538053"/>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B2254A-1037-4D1C-B281-256FA9587CC9}"/>
              </a:ext>
            </a:extLst>
          </p:cNvPr>
          <p:cNvSpPr>
            <a:spLocks noGrp="1"/>
          </p:cNvSpPr>
          <p:nvPr>
            <p:ph type="title"/>
          </p:nvPr>
        </p:nvSpPr>
        <p:spPr>
          <a:xfrm>
            <a:off x="584201" y="225572"/>
            <a:ext cx="8374742" cy="1171521"/>
          </a:xfrm>
        </p:spPr>
        <p:txBody>
          <a:bodyPr/>
          <a:lstStyle/>
          <a:p>
            <a:r>
              <a:rPr lang="en-US" dirty="0"/>
              <a:t>4. When they learn about differential privacy, they have irrational expectations about the product</a:t>
            </a:r>
          </a:p>
        </p:txBody>
      </p:sp>
      <p:sp>
        <p:nvSpPr>
          <p:cNvPr id="3" name="Text Placeholder 2">
            <a:extLst>
              <a:ext uri="{FF2B5EF4-FFF2-40B4-BE49-F238E27FC236}">
                <a16:creationId xmlns:a16="http://schemas.microsoft.com/office/drawing/2014/main" id="{54D92B44-3F1D-4478-BFFF-45DA968EF144}"/>
              </a:ext>
            </a:extLst>
          </p:cNvPr>
          <p:cNvSpPr>
            <a:spLocks noGrp="1"/>
          </p:cNvSpPr>
          <p:nvPr>
            <p:ph type="body" sz="quarter" idx="10"/>
          </p:nvPr>
        </p:nvSpPr>
        <p:spPr>
          <a:xfrm>
            <a:off x="587372" y="2028033"/>
            <a:ext cx="7565316" cy="2160509"/>
          </a:xfrm>
        </p:spPr>
        <p:txBody>
          <a:bodyPr/>
          <a:lstStyle/>
          <a:p>
            <a:pPr marL="342900" indent="-342900">
              <a:buFont typeface="Arial" panose="020B0604020202020204" pitchFamily="34" charset="0"/>
              <a:buChar char="•"/>
            </a:pPr>
            <a:r>
              <a:rPr lang="en-US" sz="2400" dirty="0"/>
              <a:t>Customers think DP is a magic box that can </a:t>
            </a:r>
            <a:br>
              <a:rPr lang="en-US" sz="2400" dirty="0"/>
            </a:br>
            <a:r>
              <a:rPr lang="en-US" sz="2400" dirty="0"/>
              <a:t>solve all their problems</a:t>
            </a:r>
          </a:p>
          <a:p>
            <a:pPr marL="342900" indent="-342900">
              <a:buFont typeface="Arial" panose="020B0604020202020204" pitchFamily="34" charset="0"/>
              <a:buChar char="•"/>
            </a:pPr>
            <a:r>
              <a:rPr lang="en-US" sz="2400" dirty="0"/>
              <a:t>Common frustration: Global models they can query, but data is not accessible in a raw format</a:t>
            </a:r>
          </a:p>
          <a:p>
            <a:endParaRPr lang="en-US" sz="1800" dirty="0"/>
          </a:p>
        </p:txBody>
      </p:sp>
      <p:sp>
        <p:nvSpPr>
          <p:cNvPr id="4" name="Rectangle 3">
            <a:extLst>
              <a:ext uri="{FF2B5EF4-FFF2-40B4-BE49-F238E27FC236}">
                <a16:creationId xmlns:a16="http://schemas.microsoft.com/office/drawing/2014/main" id="{1A191A8A-C5B8-43BA-BA00-5CCECDFA37DA}"/>
              </a:ext>
            </a:extLst>
          </p:cNvPr>
          <p:cNvSpPr/>
          <p:nvPr/>
        </p:nvSpPr>
        <p:spPr>
          <a:xfrm>
            <a:off x="519006" y="3999708"/>
            <a:ext cx="7010507" cy="1200329"/>
          </a:xfrm>
          <a:prstGeom prst="rect">
            <a:avLst/>
          </a:prstGeom>
          <a:noFill/>
        </p:spPr>
        <p:txBody>
          <a:bodyPr wrap="square">
            <a:spAutoFit/>
          </a:bodyPr>
          <a:lstStyle/>
          <a:p>
            <a:r>
              <a:rPr lang="en-US" sz="2400" dirty="0">
                <a:solidFill>
                  <a:srgbClr val="00B295"/>
                </a:solidFill>
              </a:rPr>
              <a:t>Data Scientist spend 80% of their time wrangling with data, and 20% of their time complaining about wrangling with data.</a:t>
            </a:r>
          </a:p>
        </p:txBody>
      </p:sp>
      <p:sp>
        <p:nvSpPr>
          <p:cNvPr id="5" name="Family_EBDA" title="Icon of a family of people">
            <a:extLst>
              <a:ext uri="{FF2B5EF4-FFF2-40B4-BE49-F238E27FC236}">
                <a16:creationId xmlns:a16="http://schemas.microsoft.com/office/drawing/2014/main" id="{E761A6E1-E014-524F-8CD2-486FB571C7EF}"/>
              </a:ext>
            </a:extLst>
          </p:cNvPr>
          <p:cNvSpPr>
            <a:spLocks noChangeAspect="1" noEditPoints="1"/>
          </p:cNvSpPr>
          <p:nvPr/>
        </p:nvSpPr>
        <p:spPr bwMode="auto">
          <a:xfrm>
            <a:off x="8118579" y="5457841"/>
            <a:ext cx="1551598" cy="1400159"/>
          </a:xfrm>
          <a:custGeom>
            <a:avLst/>
            <a:gdLst>
              <a:gd name="T0" fmla="*/ 1498 w 3740"/>
              <a:gd name="T1" fmla="*/ 1874 h 3374"/>
              <a:gd name="T2" fmla="*/ 874 w 3740"/>
              <a:gd name="T3" fmla="*/ 2498 h 3374"/>
              <a:gd name="T4" fmla="*/ 250 w 3740"/>
              <a:gd name="T5" fmla="*/ 1874 h 3374"/>
              <a:gd name="T6" fmla="*/ 874 w 3740"/>
              <a:gd name="T7" fmla="*/ 1249 h 3374"/>
              <a:gd name="T8" fmla="*/ 1498 w 3740"/>
              <a:gd name="T9" fmla="*/ 1874 h 3374"/>
              <a:gd name="T10" fmla="*/ 2123 w 3740"/>
              <a:gd name="T11" fmla="*/ 0 h 3374"/>
              <a:gd name="T12" fmla="*/ 1498 w 3740"/>
              <a:gd name="T13" fmla="*/ 625 h 3374"/>
              <a:gd name="T14" fmla="*/ 2123 w 3740"/>
              <a:gd name="T15" fmla="*/ 1249 h 3374"/>
              <a:gd name="T16" fmla="*/ 2747 w 3740"/>
              <a:gd name="T17" fmla="*/ 625 h 3374"/>
              <a:gd name="T18" fmla="*/ 2123 w 3740"/>
              <a:gd name="T19" fmla="*/ 0 h 3374"/>
              <a:gd name="T20" fmla="*/ 2997 w 3740"/>
              <a:gd name="T21" fmla="*/ 1726 h 3374"/>
              <a:gd name="T22" fmla="*/ 2497 w 3740"/>
              <a:gd name="T23" fmla="*/ 2225 h 3374"/>
              <a:gd name="T24" fmla="*/ 2997 w 3740"/>
              <a:gd name="T25" fmla="*/ 2725 h 3374"/>
              <a:gd name="T26" fmla="*/ 3496 w 3740"/>
              <a:gd name="T27" fmla="*/ 2225 h 3374"/>
              <a:gd name="T28" fmla="*/ 2997 w 3740"/>
              <a:gd name="T29" fmla="*/ 1726 h 3374"/>
              <a:gd name="T30" fmla="*/ 1748 w 3740"/>
              <a:gd name="T31" fmla="*/ 3372 h 3374"/>
              <a:gd name="T32" fmla="*/ 874 w 3740"/>
              <a:gd name="T33" fmla="*/ 2498 h 3374"/>
              <a:gd name="T34" fmla="*/ 0 w 3740"/>
              <a:gd name="T35" fmla="*/ 3372 h 3374"/>
              <a:gd name="T36" fmla="*/ 2906 w 3740"/>
              <a:gd name="T37" fmla="*/ 1734 h 3374"/>
              <a:gd name="T38" fmla="*/ 2123 w 3740"/>
              <a:gd name="T39" fmla="*/ 1249 h 3374"/>
              <a:gd name="T40" fmla="*/ 1453 w 3740"/>
              <a:gd name="T41" fmla="*/ 1561 h 3374"/>
              <a:gd name="T42" fmla="*/ 3740 w 3740"/>
              <a:gd name="T43" fmla="*/ 3374 h 3374"/>
              <a:gd name="T44" fmla="*/ 3740 w 3740"/>
              <a:gd name="T45" fmla="*/ 3351 h 3374"/>
              <a:gd name="T46" fmla="*/ 2997 w 3740"/>
              <a:gd name="T47" fmla="*/ 2725 h 3374"/>
              <a:gd name="T48" fmla="*/ 2253 w 3740"/>
              <a:gd name="T49" fmla="*/ 3351 h 3374"/>
              <a:gd name="T50" fmla="*/ 2253 w 3740"/>
              <a:gd name="T51" fmla="*/ 3374 h 3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740" h="3374">
                <a:moveTo>
                  <a:pt x="1498" y="1874"/>
                </a:moveTo>
                <a:cubicBezTo>
                  <a:pt x="1498" y="2218"/>
                  <a:pt x="1219" y="2498"/>
                  <a:pt x="874" y="2498"/>
                </a:cubicBezTo>
                <a:cubicBezTo>
                  <a:pt x="529" y="2498"/>
                  <a:pt x="250" y="2218"/>
                  <a:pt x="250" y="1874"/>
                </a:cubicBezTo>
                <a:cubicBezTo>
                  <a:pt x="250" y="1529"/>
                  <a:pt x="529" y="1249"/>
                  <a:pt x="874" y="1249"/>
                </a:cubicBezTo>
                <a:cubicBezTo>
                  <a:pt x="1219" y="1249"/>
                  <a:pt x="1498" y="1529"/>
                  <a:pt x="1498" y="1874"/>
                </a:cubicBezTo>
                <a:close/>
                <a:moveTo>
                  <a:pt x="2123" y="0"/>
                </a:moveTo>
                <a:cubicBezTo>
                  <a:pt x="1778" y="0"/>
                  <a:pt x="1498" y="280"/>
                  <a:pt x="1498" y="625"/>
                </a:cubicBezTo>
                <a:cubicBezTo>
                  <a:pt x="1498" y="970"/>
                  <a:pt x="1778" y="1249"/>
                  <a:pt x="2123" y="1249"/>
                </a:cubicBezTo>
                <a:cubicBezTo>
                  <a:pt x="2468" y="1249"/>
                  <a:pt x="2747" y="970"/>
                  <a:pt x="2747" y="625"/>
                </a:cubicBezTo>
                <a:cubicBezTo>
                  <a:pt x="2747" y="280"/>
                  <a:pt x="2468" y="0"/>
                  <a:pt x="2123" y="0"/>
                </a:cubicBezTo>
                <a:close/>
                <a:moveTo>
                  <a:pt x="2997" y="1726"/>
                </a:moveTo>
                <a:cubicBezTo>
                  <a:pt x="2721" y="1726"/>
                  <a:pt x="2497" y="1950"/>
                  <a:pt x="2497" y="2225"/>
                </a:cubicBezTo>
                <a:cubicBezTo>
                  <a:pt x="2497" y="2501"/>
                  <a:pt x="2721" y="2725"/>
                  <a:pt x="2997" y="2725"/>
                </a:cubicBezTo>
                <a:cubicBezTo>
                  <a:pt x="3273" y="2725"/>
                  <a:pt x="3496" y="2501"/>
                  <a:pt x="3496" y="2225"/>
                </a:cubicBezTo>
                <a:cubicBezTo>
                  <a:pt x="3496" y="1950"/>
                  <a:pt x="3273" y="1726"/>
                  <a:pt x="2997" y="1726"/>
                </a:cubicBezTo>
                <a:close/>
                <a:moveTo>
                  <a:pt x="1748" y="3372"/>
                </a:moveTo>
                <a:cubicBezTo>
                  <a:pt x="1748" y="2889"/>
                  <a:pt x="1357" y="2498"/>
                  <a:pt x="874" y="2498"/>
                </a:cubicBezTo>
                <a:cubicBezTo>
                  <a:pt x="391" y="2498"/>
                  <a:pt x="0" y="2889"/>
                  <a:pt x="0" y="3372"/>
                </a:cubicBezTo>
                <a:moveTo>
                  <a:pt x="2906" y="1734"/>
                </a:moveTo>
                <a:cubicBezTo>
                  <a:pt x="2763" y="1447"/>
                  <a:pt x="2466" y="1249"/>
                  <a:pt x="2123" y="1249"/>
                </a:cubicBezTo>
                <a:cubicBezTo>
                  <a:pt x="1854" y="1249"/>
                  <a:pt x="1614" y="1370"/>
                  <a:pt x="1453" y="1561"/>
                </a:cubicBezTo>
                <a:moveTo>
                  <a:pt x="3740" y="3374"/>
                </a:moveTo>
                <a:cubicBezTo>
                  <a:pt x="3740" y="3351"/>
                  <a:pt x="3740" y="3351"/>
                  <a:pt x="3740" y="3351"/>
                </a:cubicBezTo>
                <a:cubicBezTo>
                  <a:pt x="3680" y="2996"/>
                  <a:pt x="3370" y="2725"/>
                  <a:pt x="2997" y="2725"/>
                </a:cubicBezTo>
                <a:cubicBezTo>
                  <a:pt x="2624" y="2725"/>
                  <a:pt x="2314" y="2995"/>
                  <a:pt x="2253" y="3351"/>
                </a:cubicBezTo>
                <a:cubicBezTo>
                  <a:pt x="2253" y="3374"/>
                  <a:pt x="2253" y="3374"/>
                  <a:pt x="2253" y="3374"/>
                </a:cubicBezTo>
              </a:path>
            </a:pathLst>
          </a:custGeom>
          <a:noFill/>
          <a:ln w="31750" cap="sq">
            <a:solidFill>
              <a:srgbClr val="FFB80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Clock_E917" title="Icon of a clock">
            <a:extLst>
              <a:ext uri="{FF2B5EF4-FFF2-40B4-BE49-F238E27FC236}">
                <a16:creationId xmlns:a16="http://schemas.microsoft.com/office/drawing/2014/main" id="{388C554C-4B24-DB4A-9B3D-09B8DAC6F28F}"/>
              </a:ext>
            </a:extLst>
          </p:cNvPr>
          <p:cNvSpPr>
            <a:spLocks noChangeAspect="1" noEditPoints="1"/>
          </p:cNvSpPr>
          <p:nvPr/>
        </p:nvSpPr>
        <p:spPr bwMode="auto">
          <a:xfrm>
            <a:off x="9749665" y="4319877"/>
            <a:ext cx="852594" cy="853011"/>
          </a:xfrm>
          <a:custGeom>
            <a:avLst/>
            <a:gdLst>
              <a:gd name="T0" fmla="*/ 1610 w 3220"/>
              <a:gd name="T1" fmla="*/ 0 h 3220"/>
              <a:gd name="T2" fmla="*/ 0 w 3220"/>
              <a:gd name="T3" fmla="*/ 1610 h 3220"/>
              <a:gd name="T4" fmla="*/ 1610 w 3220"/>
              <a:gd name="T5" fmla="*/ 3220 h 3220"/>
              <a:gd name="T6" fmla="*/ 3220 w 3220"/>
              <a:gd name="T7" fmla="*/ 1610 h 3220"/>
              <a:gd name="T8" fmla="*/ 1610 w 3220"/>
              <a:gd name="T9" fmla="*/ 0 h 3220"/>
              <a:gd name="T10" fmla="*/ 1486 w 3220"/>
              <a:gd name="T11" fmla="*/ 619 h 3220"/>
              <a:gd name="T12" fmla="*/ 1486 w 3220"/>
              <a:gd name="T13" fmla="*/ 1734 h 3220"/>
              <a:gd name="T14" fmla="*/ 2353 w 3220"/>
              <a:gd name="T15" fmla="*/ 1734 h 32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0" h="3220">
                <a:moveTo>
                  <a:pt x="1610" y="0"/>
                </a:moveTo>
                <a:cubicBezTo>
                  <a:pt x="721" y="0"/>
                  <a:pt x="0" y="721"/>
                  <a:pt x="0" y="1610"/>
                </a:cubicBezTo>
                <a:cubicBezTo>
                  <a:pt x="0" y="2499"/>
                  <a:pt x="721" y="3220"/>
                  <a:pt x="1610" y="3220"/>
                </a:cubicBezTo>
                <a:cubicBezTo>
                  <a:pt x="2499" y="3220"/>
                  <a:pt x="3220" y="2499"/>
                  <a:pt x="3220" y="1610"/>
                </a:cubicBezTo>
                <a:cubicBezTo>
                  <a:pt x="3220" y="721"/>
                  <a:pt x="2499" y="0"/>
                  <a:pt x="1610" y="0"/>
                </a:cubicBezTo>
                <a:close/>
                <a:moveTo>
                  <a:pt x="1486" y="619"/>
                </a:moveTo>
                <a:cubicBezTo>
                  <a:pt x="1486" y="1734"/>
                  <a:pt x="1486" y="1734"/>
                  <a:pt x="1486" y="1734"/>
                </a:cubicBezTo>
                <a:cubicBezTo>
                  <a:pt x="2353" y="1734"/>
                  <a:pt x="2353" y="1734"/>
                  <a:pt x="2353" y="1734"/>
                </a:cubicBezTo>
              </a:path>
            </a:pathLst>
          </a:custGeom>
          <a:noFill/>
          <a:ln w="31750" cap="sq">
            <a:solidFill>
              <a:srgbClr val="FFB80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cxnSp>
        <p:nvCxnSpPr>
          <p:cNvPr id="7" name="Straight Connector 6">
            <a:extLst>
              <a:ext uri="{FF2B5EF4-FFF2-40B4-BE49-F238E27FC236}">
                <a16:creationId xmlns:a16="http://schemas.microsoft.com/office/drawing/2014/main" id="{2B23B1B2-6C09-2640-9B91-2273EF801CFD}"/>
              </a:ext>
            </a:extLst>
          </p:cNvPr>
          <p:cNvCxnSpPr/>
          <p:nvPr/>
        </p:nvCxnSpPr>
        <p:spPr>
          <a:xfrm flipH="1">
            <a:off x="7070398" y="5172888"/>
            <a:ext cx="1" cy="235816"/>
          </a:xfrm>
          <a:prstGeom prst="line">
            <a:avLst/>
          </a:prstGeom>
          <a:noFill/>
          <a:ln w="31750" cap="sq">
            <a:solidFill>
              <a:srgbClr val="FFB803"/>
            </a:solidFill>
            <a:prstDash val="solid"/>
            <a:miter lim="800000"/>
            <a:headEnd/>
            <a:tailEnd/>
          </a:ln>
          <a:extLst>
            <a:ext uri="{909E8E84-426E-40DD-AFC4-6F175D3DCCD1}">
              <a14:hiddenFill xmlns:a14="http://schemas.microsoft.com/office/drawing/2010/main">
                <a:solidFill>
                  <a:srgbClr val="FFFFFF"/>
                </a:solidFill>
              </a14:hiddenFill>
            </a:ext>
          </a:extLst>
        </p:spPr>
      </p:cxnSp>
      <p:sp>
        <p:nvSpPr>
          <p:cNvPr id="8" name="Rounded Rectangle 7">
            <a:extLst>
              <a:ext uri="{FF2B5EF4-FFF2-40B4-BE49-F238E27FC236}">
                <a16:creationId xmlns:a16="http://schemas.microsoft.com/office/drawing/2014/main" id="{7DB074C8-075D-0740-95F7-84CFA617FD72}"/>
              </a:ext>
            </a:extLst>
          </p:cNvPr>
          <p:cNvSpPr/>
          <p:nvPr/>
        </p:nvSpPr>
        <p:spPr bwMode="auto">
          <a:xfrm>
            <a:off x="7431372" y="4948238"/>
            <a:ext cx="182623" cy="277635"/>
          </a:xfrm>
          <a:prstGeom prst="roundRect">
            <a:avLst>
              <a:gd name="adj" fmla="val 47656"/>
            </a:avLst>
          </a:prstGeom>
          <a:noFill/>
          <a:ln w="31750" cap="sq">
            <a:solidFill>
              <a:srgbClr val="FFB803"/>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9" name="Straight Connector 8">
            <a:extLst>
              <a:ext uri="{FF2B5EF4-FFF2-40B4-BE49-F238E27FC236}">
                <a16:creationId xmlns:a16="http://schemas.microsoft.com/office/drawing/2014/main" id="{5390BE19-E3BA-BB4E-9167-1CC6F18CAC32}"/>
              </a:ext>
            </a:extLst>
          </p:cNvPr>
          <p:cNvCxnSpPr/>
          <p:nvPr/>
        </p:nvCxnSpPr>
        <p:spPr>
          <a:xfrm flipH="1">
            <a:off x="7749575" y="5555456"/>
            <a:ext cx="1" cy="235816"/>
          </a:xfrm>
          <a:prstGeom prst="line">
            <a:avLst/>
          </a:prstGeom>
          <a:noFill/>
          <a:ln w="31750" cap="sq">
            <a:solidFill>
              <a:srgbClr val="FFB803"/>
            </a:solidFill>
            <a:prstDash val="solid"/>
            <a:miter lim="800000"/>
            <a:headEnd/>
            <a:tailEnd/>
          </a:ln>
          <a:extLst>
            <a:ext uri="{909E8E84-426E-40DD-AFC4-6F175D3DCCD1}">
              <a14:hiddenFill xmlns:a14="http://schemas.microsoft.com/office/drawing/2010/main">
                <a:solidFill>
                  <a:srgbClr val="FFFFFF"/>
                </a:solidFill>
              </a14:hiddenFill>
            </a:ext>
          </a:extLst>
        </p:spPr>
      </p:cxnSp>
      <p:sp>
        <p:nvSpPr>
          <p:cNvPr id="10" name="Rounded Rectangle 9">
            <a:extLst>
              <a:ext uri="{FF2B5EF4-FFF2-40B4-BE49-F238E27FC236}">
                <a16:creationId xmlns:a16="http://schemas.microsoft.com/office/drawing/2014/main" id="{DE80CC3E-7770-3644-A10E-7C4ADCC95C74}"/>
              </a:ext>
            </a:extLst>
          </p:cNvPr>
          <p:cNvSpPr/>
          <p:nvPr/>
        </p:nvSpPr>
        <p:spPr bwMode="auto">
          <a:xfrm>
            <a:off x="8005976" y="4895253"/>
            <a:ext cx="182623" cy="277635"/>
          </a:xfrm>
          <a:prstGeom prst="roundRect">
            <a:avLst>
              <a:gd name="adj" fmla="val 47656"/>
            </a:avLst>
          </a:prstGeom>
          <a:noFill/>
          <a:ln w="31750" cap="sq">
            <a:solidFill>
              <a:srgbClr val="FFB803"/>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11" name="Straight Connector 10">
            <a:extLst>
              <a:ext uri="{FF2B5EF4-FFF2-40B4-BE49-F238E27FC236}">
                <a16:creationId xmlns:a16="http://schemas.microsoft.com/office/drawing/2014/main" id="{D15F550C-53FF-F944-ADEF-E5E0E27055F0}"/>
              </a:ext>
            </a:extLst>
          </p:cNvPr>
          <p:cNvCxnSpPr/>
          <p:nvPr/>
        </p:nvCxnSpPr>
        <p:spPr>
          <a:xfrm flipH="1">
            <a:off x="7980725" y="4419434"/>
            <a:ext cx="1" cy="235816"/>
          </a:xfrm>
          <a:prstGeom prst="line">
            <a:avLst/>
          </a:prstGeom>
          <a:noFill/>
          <a:ln w="31750" cap="sq">
            <a:solidFill>
              <a:srgbClr val="FFB803"/>
            </a:solidFill>
            <a:prstDash val="solid"/>
            <a:miter lim="800000"/>
            <a:headEnd/>
            <a:tailEnd/>
          </a:ln>
          <a:extLst>
            <a:ext uri="{909E8E84-426E-40DD-AFC4-6F175D3DCCD1}">
              <a14:hiddenFill xmlns:a14="http://schemas.microsoft.com/office/drawing/2010/main">
                <a:solidFill>
                  <a:srgbClr val="FFFFFF"/>
                </a:solidFill>
              </a14:hiddenFill>
            </a:ext>
          </a:extLst>
        </p:spPr>
      </p:cxnSp>
      <p:sp>
        <p:nvSpPr>
          <p:cNvPr id="12" name="Rounded Rectangle 11">
            <a:extLst>
              <a:ext uri="{FF2B5EF4-FFF2-40B4-BE49-F238E27FC236}">
                <a16:creationId xmlns:a16="http://schemas.microsoft.com/office/drawing/2014/main" id="{22A5FDFB-E122-444C-A3CB-D6F1F6A4A0FB}"/>
              </a:ext>
            </a:extLst>
          </p:cNvPr>
          <p:cNvSpPr/>
          <p:nvPr/>
        </p:nvSpPr>
        <p:spPr bwMode="auto">
          <a:xfrm>
            <a:off x="8061376" y="5439385"/>
            <a:ext cx="182623" cy="277635"/>
          </a:xfrm>
          <a:prstGeom prst="roundRect">
            <a:avLst>
              <a:gd name="adj" fmla="val 47656"/>
            </a:avLst>
          </a:prstGeom>
          <a:noFill/>
          <a:ln w="31750" cap="sq">
            <a:solidFill>
              <a:srgbClr val="FFB803"/>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Rounded Rectangle 13">
            <a:extLst>
              <a:ext uri="{FF2B5EF4-FFF2-40B4-BE49-F238E27FC236}">
                <a16:creationId xmlns:a16="http://schemas.microsoft.com/office/drawing/2014/main" id="{5E7A89EE-4387-5848-A48C-0E63072B56BC}"/>
              </a:ext>
            </a:extLst>
          </p:cNvPr>
          <p:cNvSpPr/>
          <p:nvPr/>
        </p:nvSpPr>
        <p:spPr bwMode="auto">
          <a:xfrm>
            <a:off x="8548277" y="4377615"/>
            <a:ext cx="182623" cy="277635"/>
          </a:xfrm>
          <a:prstGeom prst="roundRect">
            <a:avLst>
              <a:gd name="adj" fmla="val 47656"/>
            </a:avLst>
          </a:prstGeom>
          <a:noFill/>
          <a:ln w="31750" cap="sq">
            <a:solidFill>
              <a:srgbClr val="FFB803"/>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16" name="Straight Connector 15">
            <a:extLst>
              <a:ext uri="{FF2B5EF4-FFF2-40B4-BE49-F238E27FC236}">
                <a16:creationId xmlns:a16="http://schemas.microsoft.com/office/drawing/2014/main" id="{F2FA8C0D-8998-674E-9742-72DB0C98AF04}"/>
              </a:ext>
            </a:extLst>
          </p:cNvPr>
          <p:cNvCxnSpPr/>
          <p:nvPr/>
        </p:nvCxnSpPr>
        <p:spPr>
          <a:xfrm flipH="1">
            <a:off x="8399825" y="4914734"/>
            <a:ext cx="1" cy="235816"/>
          </a:xfrm>
          <a:prstGeom prst="line">
            <a:avLst/>
          </a:prstGeom>
          <a:noFill/>
          <a:ln w="31750" cap="sq">
            <a:solidFill>
              <a:srgbClr val="FFB803"/>
            </a:solidFill>
            <a:prstDash val="solid"/>
            <a:miter lim="800000"/>
            <a:headEnd/>
            <a:tailEnd/>
          </a:ln>
          <a:extLst>
            <a:ext uri="{909E8E84-426E-40DD-AFC4-6F175D3DCCD1}">
              <a14:hiddenFill xmlns:a14="http://schemas.microsoft.com/office/drawing/2010/main">
                <a:solidFill>
                  <a:srgbClr val="FFFFFF"/>
                </a:solidFill>
              </a14:hiddenFill>
            </a:ext>
          </a:extLst>
        </p:spPr>
      </p:cxnSp>
    </p:spTree>
    <p:extLst>
      <p:ext uri="{BB962C8B-B14F-4D97-AF65-F5344CB8AC3E}">
        <p14:creationId xmlns:p14="http://schemas.microsoft.com/office/powerpoint/2010/main" val="456989730"/>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1AB60B-E6F9-471C-9B62-CA43C256695F}"/>
              </a:ext>
            </a:extLst>
          </p:cNvPr>
          <p:cNvSpPr>
            <a:spLocks noGrp="1"/>
          </p:cNvSpPr>
          <p:nvPr>
            <p:ph type="title"/>
          </p:nvPr>
        </p:nvSpPr>
        <p:spPr/>
        <p:txBody>
          <a:bodyPr/>
          <a:lstStyle/>
          <a:p>
            <a:r>
              <a:rPr lang="en-US" dirty="0"/>
              <a:t>5. Once they learn that they have a problem, it is not entirely clear to them that DP can solve it.</a:t>
            </a:r>
          </a:p>
        </p:txBody>
      </p:sp>
      <p:sp>
        <p:nvSpPr>
          <p:cNvPr id="3" name="Text Placeholder 2">
            <a:extLst>
              <a:ext uri="{FF2B5EF4-FFF2-40B4-BE49-F238E27FC236}">
                <a16:creationId xmlns:a16="http://schemas.microsoft.com/office/drawing/2014/main" id="{62736A9F-6EF4-4D10-9BBC-71F1F2ACC29C}"/>
              </a:ext>
            </a:extLst>
          </p:cNvPr>
          <p:cNvSpPr>
            <a:spLocks noGrp="1"/>
          </p:cNvSpPr>
          <p:nvPr>
            <p:ph type="body" sz="quarter" idx="10"/>
          </p:nvPr>
        </p:nvSpPr>
        <p:spPr>
          <a:xfrm>
            <a:off x="587372" y="2028034"/>
            <a:ext cx="7140783" cy="504152"/>
          </a:xfrm>
        </p:spPr>
        <p:txBody>
          <a:bodyPr/>
          <a:lstStyle/>
          <a:p>
            <a:r>
              <a:rPr lang="en-US" sz="2400" dirty="0">
                <a:solidFill>
                  <a:srgbClr val="00B295"/>
                </a:solidFill>
              </a:rPr>
              <a:t>AKA The Epsilon Problem</a:t>
            </a:r>
          </a:p>
        </p:txBody>
      </p:sp>
      <p:sp>
        <p:nvSpPr>
          <p:cNvPr id="6" name="Rectangle 5">
            <a:extLst>
              <a:ext uri="{FF2B5EF4-FFF2-40B4-BE49-F238E27FC236}">
                <a16:creationId xmlns:a16="http://schemas.microsoft.com/office/drawing/2014/main" id="{47BFBE00-CA6B-534B-B891-F4CB749FC509}"/>
              </a:ext>
            </a:extLst>
          </p:cNvPr>
          <p:cNvSpPr/>
          <p:nvPr/>
        </p:nvSpPr>
        <p:spPr>
          <a:xfrm>
            <a:off x="470474" y="5202798"/>
            <a:ext cx="1609991" cy="772647"/>
          </a:xfrm>
          <a:prstGeom prst="rect">
            <a:avLst/>
          </a:prstGeom>
        </p:spPr>
        <p:txBody>
          <a:bodyPr wrap="square">
            <a:spAutoFit/>
          </a:bodyPr>
          <a:lstStyle/>
          <a:p>
            <a:pPr>
              <a:lnSpc>
                <a:spcPct val="107000"/>
              </a:lnSpc>
              <a:spcAft>
                <a:spcPts val="800"/>
              </a:spcAft>
            </a:pPr>
            <a:r>
              <a:rPr lang="es-AR" dirty="0"/>
              <a:t>_____________</a:t>
            </a:r>
            <a:endParaRPr lang="en-US" sz="2400" dirty="0"/>
          </a:p>
          <a:p>
            <a:pPr>
              <a:lnSpc>
                <a:spcPct val="107000"/>
              </a:lnSpc>
              <a:spcAft>
                <a:spcPts val="800"/>
              </a:spcAft>
            </a:pPr>
            <a:r>
              <a:rPr lang="es-AR" dirty="0"/>
              <a:t>Prob (R | D’) </a:t>
            </a:r>
            <a:endParaRPr lang="en-US" sz="2400"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Rectangle 6">
            <a:extLst>
              <a:ext uri="{FF2B5EF4-FFF2-40B4-BE49-F238E27FC236}">
                <a16:creationId xmlns:a16="http://schemas.microsoft.com/office/drawing/2014/main" id="{2728C7AC-8B88-1045-AC53-BCEFB0C53058}"/>
              </a:ext>
            </a:extLst>
          </p:cNvPr>
          <p:cNvSpPr/>
          <p:nvPr/>
        </p:nvSpPr>
        <p:spPr>
          <a:xfrm>
            <a:off x="471506" y="5039828"/>
            <a:ext cx="1342227" cy="366895"/>
          </a:xfrm>
          <a:prstGeom prst="rect">
            <a:avLst/>
          </a:prstGeom>
        </p:spPr>
        <p:txBody>
          <a:bodyPr wrap="none">
            <a:spAutoFit/>
          </a:bodyPr>
          <a:lstStyle/>
          <a:p>
            <a:pPr>
              <a:lnSpc>
                <a:spcPct val="107000"/>
              </a:lnSpc>
              <a:spcAft>
                <a:spcPts val="800"/>
              </a:spcAft>
            </a:pPr>
            <a:r>
              <a:rPr lang="es-AR" dirty="0"/>
              <a:t>Prob (R | D)</a:t>
            </a:r>
            <a:endParaRPr lang="en-US" sz="2400" dirty="0"/>
          </a:p>
        </p:txBody>
      </p:sp>
      <p:sp>
        <p:nvSpPr>
          <p:cNvPr id="8" name="Rectangle 7">
            <a:extLst>
              <a:ext uri="{FF2B5EF4-FFF2-40B4-BE49-F238E27FC236}">
                <a16:creationId xmlns:a16="http://schemas.microsoft.com/office/drawing/2014/main" id="{545B399C-24F0-F84F-8334-3B88AB52FDFF}"/>
              </a:ext>
            </a:extLst>
          </p:cNvPr>
          <p:cNvSpPr/>
          <p:nvPr/>
        </p:nvSpPr>
        <p:spPr>
          <a:xfrm>
            <a:off x="2785491" y="5266821"/>
            <a:ext cx="1194558" cy="369332"/>
          </a:xfrm>
          <a:prstGeom prst="rect">
            <a:avLst/>
          </a:prstGeom>
        </p:spPr>
        <p:txBody>
          <a:bodyPr wrap="none">
            <a:spAutoFit/>
          </a:bodyPr>
          <a:lstStyle/>
          <a:p>
            <a:r>
              <a:rPr lang="es-AR" dirty="0"/>
              <a:t>e^epsilon</a:t>
            </a:r>
            <a:endParaRPr lang="en-US" dirty="0"/>
          </a:p>
        </p:txBody>
      </p:sp>
      <p:sp>
        <p:nvSpPr>
          <p:cNvPr id="9" name="Rectangle 8">
            <a:extLst>
              <a:ext uri="{FF2B5EF4-FFF2-40B4-BE49-F238E27FC236}">
                <a16:creationId xmlns:a16="http://schemas.microsoft.com/office/drawing/2014/main" id="{774C578C-6387-C949-8840-AAB52EDD991B}"/>
              </a:ext>
            </a:extLst>
          </p:cNvPr>
          <p:cNvSpPr/>
          <p:nvPr/>
        </p:nvSpPr>
        <p:spPr>
          <a:xfrm>
            <a:off x="1928065" y="5097544"/>
            <a:ext cx="869149" cy="707886"/>
          </a:xfrm>
          <a:prstGeom prst="rect">
            <a:avLst/>
          </a:prstGeom>
        </p:spPr>
        <p:txBody>
          <a:bodyPr wrap="none">
            <a:spAutoFit/>
          </a:bodyPr>
          <a:lstStyle/>
          <a:p>
            <a:r>
              <a:rPr lang="es-AR" sz="4000" dirty="0">
                <a:latin typeface="Segoe UI Light" panose="020B0502040204020203" pitchFamily="34" charset="0"/>
                <a:cs typeface="Segoe UI Light" panose="020B0502040204020203" pitchFamily="34" charset="0"/>
              </a:rPr>
              <a:t>&lt;=</a:t>
            </a:r>
            <a:endParaRPr lang="en-US" sz="4000" dirty="0">
              <a:latin typeface="Segoe UI Light" panose="020B0502040204020203" pitchFamily="34" charset="0"/>
              <a:cs typeface="Segoe UI Light" panose="020B0502040204020203"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A2CA9FD4-BA25-6644-892A-1474B8FB3B59}"/>
                  </a:ext>
                </a:extLst>
              </p:cNvPr>
              <p:cNvSpPr txBox="1"/>
              <p:nvPr/>
            </p:nvSpPr>
            <p:spPr>
              <a:xfrm>
                <a:off x="584202" y="2795319"/>
                <a:ext cx="10159998" cy="1981376"/>
              </a:xfrm>
              <a:prstGeom prst="rect">
                <a:avLst/>
              </a:prstGeom>
              <a:noFill/>
            </p:spPr>
            <p:txBody>
              <a:bodyPr wrap="square" lIns="0" tIns="0" rIns="0" bIns="0" rtlCol="0">
                <a:spAutoFit/>
              </a:bodyPr>
              <a:lstStyle/>
              <a:p>
                <a:pPr>
                  <a:lnSpc>
                    <a:spcPct val="107000"/>
                  </a:lnSpc>
                  <a:spcAft>
                    <a:spcPts val="1400"/>
                  </a:spcAft>
                </a:pPr>
                <a:r>
                  <a:rPr lang="en-US" sz="2000" dirty="0">
                    <a:latin typeface="Segoe UI" panose="020B0502040204020203" pitchFamily="34" charset="0"/>
                    <a:cs typeface="Segoe UI" panose="020B0502040204020203" pitchFamily="34" charset="0"/>
                  </a:rPr>
                  <a:t>For Neighboring datasets: Two datasets </a:t>
                </a:r>
                <a14:m>
                  <m:oMath xmlns:m="http://schemas.openxmlformats.org/officeDocument/2006/math">
                    <m:r>
                      <m:rPr>
                        <m:sty m:val="p"/>
                      </m:rPr>
                      <a:rPr lang="en-US" sz="2000" b="0" i="0">
                        <a:latin typeface="Cambria Math" panose="02040503050406030204" pitchFamily="18" charset="0"/>
                      </a:rPr>
                      <m:t>D</m:t>
                    </m:r>
                  </m:oMath>
                </a14:m>
                <a:r>
                  <a:rPr lang="en-US" sz="2000" dirty="0">
                    <a:latin typeface="Segoe UI" panose="020B0502040204020203" pitchFamily="34" charset="0"/>
                    <a:cs typeface="Segoe UI" panose="020B0502040204020203" pitchFamily="34" charset="0"/>
                  </a:rPr>
                  <a:t> and </a:t>
                </a:r>
                <a14:m>
                  <m:oMath xmlns:m="http://schemas.openxmlformats.org/officeDocument/2006/math">
                    <m:r>
                      <m:rPr>
                        <m:sty m:val="p"/>
                      </m:rPr>
                      <a:rPr lang="en-US" sz="2000" b="0" i="0">
                        <a:latin typeface="Cambria Math" panose="02040503050406030204" pitchFamily="18" charset="0"/>
                      </a:rPr>
                      <m:t>D</m:t>
                    </m:r>
                    <m:r>
                      <a:rPr lang="en-US" sz="2000" b="0" i="0">
                        <a:latin typeface="Cambria Math" panose="02040503050406030204" pitchFamily="18" charset="0"/>
                      </a:rPr>
                      <m:t>′</m:t>
                    </m:r>
                  </m:oMath>
                </a14:m>
                <a:r>
                  <a:rPr lang="en-US" sz="2000" dirty="0">
                    <a:latin typeface="Segoe UI" panose="020B0502040204020203" pitchFamily="34" charset="0"/>
                    <a:cs typeface="Segoe UI" panose="020B0502040204020203" pitchFamily="34" charset="0"/>
                  </a:rPr>
                  <a:t>, such that </a:t>
                </a:r>
                <a14:m>
                  <m:oMath xmlns:m="http://schemas.openxmlformats.org/officeDocument/2006/math">
                    <m:r>
                      <m:rPr>
                        <m:sty m:val="p"/>
                      </m:rPr>
                      <a:rPr lang="en-US" sz="2000" b="0" i="0">
                        <a:latin typeface="Cambria Math" panose="02040503050406030204" pitchFamily="18" charset="0"/>
                      </a:rPr>
                      <m:t>D</m:t>
                    </m:r>
                    <m:r>
                      <a:rPr lang="en-US" sz="2000" b="0" i="0">
                        <a:latin typeface="Cambria Math" panose="02040503050406030204" pitchFamily="18" charset="0"/>
                      </a:rPr>
                      <m:t>′ </m:t>
                    </m:r>
                  </m:oMath>
                </a14:m>
                <a:r>
                  <a:rPr lang="en-US" sz="2000" dirty="0">
                    <a:latin typeface="Segoe UI" panose="020B0502040204020203" pitchFamily="34" charset="0"/>
                    <a:cs typeface="Segoe UI" panose="020B0502040204020203" pitchFamily="34" charset="0"/>
                  </a:rPr>
                  <a:t>can be obtained by changing one single tuple in </a:t>
                </a:r>
                <a14:m>
                  <m:oMath xmlns:m="http://schemas.openxmlformats.org/officeDocument/2006/math">
                    <m:r>
                      <m:rPr>
                        <m:sty m:val="p"/>
                      </m:rPr>
                      <a:rPr lang="en-US" sz="2000" b="0" i="0">
                        <a:latin typeface="Cambria Math" panose="02040503050406030204" pitchFamily="18" charset="0"/>
                      </a:rPr>
                      <m:t>D</m:t>
                    </m:r>
                  </m:oMath>
                </a14:m>
                <a:endParaRPr lang="en-US" sz="2800" dirty="0">
                  <a:latin typeface="Segoe UI" panose="020B0502040204020203" pitchFamily="34" charset="0"/>
                  <a:cs typeface="Segoe UI" panose="020B0502040204020203" pitchFamily="34" charset="0"/>
                </a:endParaRPr>
              </a:p>
              <a:p>
                <a:pPr>
                  <a:lnSpc>
                    <a:spcPct val="107000"/>
                  </a:lnSpc>
                  <a:spcAft>
                    <a:spcPts val="1400"/>
                  </a:spcAft>
                </a:pPr>
                <a:r>
                  <a:rPr lang="en-US" sz="2000" dirty="0">
                    <a:latin typeface="Segoe UI" panose="020B0502040204020203" pitchFamily="34" charset="0"/>
                    <a:cs typeface="Segoe UI" panose="020B0502040204020203" pitchFamily="34" charset="0"/>
                  </a:rPr>
                  <a:t>A randomized algorithm M satisfies </a:t>
                </a:r>
                <a14:m>
                  <m:oMath xmlns:m="http://schemas.openxmlformats.org/officeDocument/2006/math">
                    <m:r>
                      <m:rPr>
                        <m:sty m:val="p"/>
                      </m:rPr>
                      <a:rPr lang="en-US" sz="2000" b="0" i="0">
                        <a:latin typeface="Cambria Math" panose="02040503050406030204" pitchFamily="18" charset="0"/>
                      </a:rPr>
                      <m:t>ε</m:t>
                    </m:r>
                  </m:oMath>
                </a14:m>
                <a:r>
                  <a:rPr lang="en-US" sz="2000" dirty="0">
                    <a:latin typeface="Segoe UI" panose="020B0502040204020203" pitchFamily="34" charset="0"/>
                    <a:cs typeface="Segoe UI" panose="020B0502040204020203" pitchFamily="34" charset="0"/>
                  </a:rPr>
                  <a:t>-differential privacy, if for any two neighboring datasets </a:t>
                </a:r>
                <a14:m>
                  <m:oMath xmlns:m="http://schemas.openxmlformats.org/officeDocument/2006/math">
                    <m:r>
                      <m:rPr>
                        <m:sty m:val="p"/>
                      </m:rPr>
                      <a:rPr lang="en-US" sz="2000" b="0" i="0">
                        <a:latin typeface="Cambria Math" panose="02040503050406030204" pitchFamily="18" charset="0"/>
                      </a:rPr>
                      <m:t>D</m:t>
                    </m:r>
                  </m:oMath>
                </a14:m>
                <a:r>
                  <a:rPr lang="en-US" sz="2000" dirty="0">
                    <a:latin typeface="Segoe UI" panose="020B0502040204020203" pitchFamily="34" charset="0"/>
                    <a:cs typeface="Segoe UI" panose="020B0502040204020203" pitchFamily="34" charset="0"/>
                  </a:rPr>
                  <a:t> and </a:t>
                </a:r>
                <a14:m>
                  <m:oMath xmlns:m="http://schemas.openxmlformats.org/officeDocument/2006/math">
                    <m:r>
                      <m:rPr>
                        <m:sty m:val="p"/>
                      </m:rPr>
                      <a:rPr lang="en-US" sz="2000" b="0" i="0">
                        <a:latin typeface="Cambria Math" panose="02040503050406030204" pitchFamily="18" charset="0"/>
                      </a:rPr>
                      <m:t>D</m:t>
                    </m:r>
                    <m:r>
                      <a:rPr lang="en-US" sz="2000" b="0" i="0">
                        <a:latin typeface="Cambria Math" panose="02040503050406030204" pitchFamily="18" charset="0"/>
                      </a:rPr>
                      <m:t>′</m:t>
                    </m:r>
                  </m:oMath>
                </a14:m>
                <a:r>
                  <a:rPr lang="en-US" sz="2000" dirty="0">
                    <a:latin typeface="Segoe UI" panose="020B0502040204020203" pitchFamily="34" charset="0"/>
                    <a:cs typeface="Segoe UI" panose="020B0502040204020203" pitchFamily="34" charset="0"/>
                  </a:rPr>
                  <a:t> and for any output </a:t>
                </a:r>
                <a14:m>
                  <m:oMath xmlns:m="http://schemas.openxmlformats.org/officeDocument/2006/math">
                    <m:r>
                      <m:rPr>
                        <m:sty m:val="p"/>
                      </m:rPr>
                      <a:rPr lang="en-US" sz="2000" b="0" i="0">
                        <a:latin typeface="Cambria Math" panose="02040503050406030204" pitchFamily="18" charset="0"/>
                      </a:rPr>
                      <m:t>R</m:t>
                    </m:r>
                  </m:oMath>
                </a14:m>
                <a:r>
                  <a:rPr lang="en-US" sz="2000" dirty="0">
                    <a:latin typeface="Segoe UI" panose="020B0502040204020203" pitchFamily="34" charset="0"/>
                    <a:cs typeface="Segoe UI" panose="020B0502040204020203" pitchFamily="34" charset="0"/>
                  </a:rPr>
                  <a:t>, </a:t>
                </a:r>
                <a:endParaRPr lang="en-US" sz="2800" dirty="0">
                  <a:latin typeface="Segoe UI" panose="020B0502040204020203" pitchFamily="34" charset="0"/>
                  <a:cs typeface="Segoe UI" panose="020B0502040204020203" pitchFamily="34" charset="0"/>
                </a:endParaRPr>
              </a:p>
              <a:p>
                <a:pPr>
                  <a:lnSpc>
                    <a:spcPct val="107000"/>
                  </a:lnSpc>
                  <a:spcAft>
                    <a:spcPts val="1400"/>
                  </a:spcAft>
                </a:pPr>
                <a:r>
                  <a:rPr lang="en-US" sz="2000" dirty="0">
                    <a:latin typeface="Segoe UI" panose="020B0502040204020203" pitchFamily="34" charset="0"/>
                    <a:cs typeface="Segoe UI" panose="020B0502040204020203" pitchFamily="34" charset="0"/>
                  </a:rPr>
                  <a:t>Where the probability space in each case is over the coin flips of the mechanism M</a:t>
                </a:r>
              </a:p>
            </p:txBody>
          </p:sp>
        </mc:Choice>
        <mc:Fallback xmlns="">
          <p:sp>
            <p:nvSpPr>
              <p:cNvPr id="10" name="TextBox 9">
                <a:extLst>
                  <a:ext uri="{FF2B5EF4-FFF2-40B4-BE49-F238E27FC236}">
                    <a16:creationId xmlns:a16="http://schemas.microsoft.com/office/drawing/2014/main" id="{A2CA9FD4-BA25-6644-892A-1474B8FB3B59}"/>
                  </a:ext>
                </a:extLst>
              </p:cNvPr>
              <p:cNvSpPr txBox="1">
                <a:spLocks noRot="1" noChangeAspect="1" noMove="1" noResize="1" noEditPoints="1" noAdjustHandles="1" noChangeArrowheads="1" noChangeShapeType="1" noTextEdit="1"/>
              </p:cNvSpPr>
              <p:nvPr/>
            </p:nvSpPr>
            <p:spPr>
              <a:xfrm>
                <a:off x="584202" y="2795319"/>
                <a:ext cx="10159998" cy="1981376"/>
              </a:xfrm>
              <a:prstGeom prst="rect">
                <a:avLst/>
              </a:prstGeom>
              <a:blipFill>
                <a:blip r:embed="rId2"/>
                <a:stretch>
                  <a:fillRect l="-1498" t="-3185" b="-7006"/>
                </a:stretch>
              </a:blipFill>
            </p:spPr>
            <p:txBody>
              <a:bodyPr/>
              <a:lstStyle/>
              <a:p>
                <a:r>
                  <a:rPr lang="en-US">
                    <a:noFill/>
                  </a:rPr>
                  <a:t> </a:t>
                </a:r>
              </a:p>
            </p:txBody>
          </p:sp>
        </mc:Fallback>
      </mc:AlternateContent>
    </p:spTree>
    <p:extLst>
      <p:ext uri="{BB962C8B-B14F-4D97-AF65-F5344CB8AC3E}">
        <p14:creationId xmlns:p14="http://schemas.microsoft.com/office/powerpoint/2010/main" val="3730691924"/>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4" descr="La imagen puede contener: 4 personas, incluido John Kahan, personas sonriendo, personas de pie, cielo, exterior y naturaleza">
            <a:extLst>
              <a:ext uri="{FF2B5EF4-FFF2-40B4-BE49-F238E27FC236}">
                <a16:creationId xmlns:a16="http://schemas.microsoft.com/office/drawing/2014/main" id="{0E29957C-AC58-D34B-BC24-7895AD4D44AB}"/>
              </a:ext>
            </a:extLst>
          </p:cNvPr>
          <p:cNvPicPr>
            <a:picLocks noGrp="1" noChangeAspect="1" noChangeArrowheads="1"/>
          </p:cNvPicPr>
          <p:nvPr>
            <p:ph type="pic" sz="quarter" idx="10"/>
          </p:nvPr>
        </p:nvPicPr>
        <p:blipFill rotWithShape="1">
          <a:blip r:embed="rId2">
            <a:extLst>
              <a:ext uri="{28A0092B-C50C-407E-A947-70E740481C1C}">
                <a14:useLocalDpi xmlns:a14="http://schemas.microsoft.com/office/drawing/2010/main" val="0"/>
              </a:ext>
            </a:extLst>
          </a:blip>
          <a:srcRect l="20549" t="19132" r="20075"/>
          <a:stretch/>
        </p:blipFill>
        <p:spPr bwMode="auto">
          <a:xfrm>
            <a:off x="0" y="0"/>
            <a:ext cx="6713951" cy="6858000"/>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a:extLst>
              <a:ext uri="{FF2B5EF4-FFF2-40B4-BE49-F238E27FC236}">
                <a16:creationId xmlns:a16="http://schemas.microsoft.com/office/drawing/2014/main" id="{2E678273-7988-7649-BFE3-F45065863764}"/>
              </a:ext>
            </a:extLst>
          </p:cNvPr>
          <p:cNvSpPr/>
          <p:nvPr/>
        </p:nvSpPr>
        <p:spPr bwMode="auto">
          <a:xfrm>
            <a:off x="5832954" y="1679944"/>
            <a:ext cx="1046275" cy="133858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a:extLst>
              <a:ext uri="{FF2B5EF4-FFF2-40B4-BE49-F238E27FC236}">
                <a16:creationId xmlns:a16="http://schemas.microsoft.com/office/drawing/2014/main" id="{37D82172-08FB-3140-88F1-68994F7DBE4C}"/>
              </a:ext>
            </a:extLst>
          </p:cNvPr>
          <p:cNvPicPr>
            <a:picLocks noChangeAspect="1"/>
          </p:cNvPicPr>
          <p:nvPr/>
        </p:nvPicPr>
        <p:blipFill>
          <a:blip r:embed="rId3"/>
          <a:stretch>
            <a:fillRect/>
          </a:stretch>
        </p:blipFill>
        <p:spPr>
          <a:xfrm>
            <a:off x="1026501" y="4860449"/>
            <a:ext cx="4549457" cy="1663148"/>
          </a:xfrm>
          <a:prstGeom prst="rect">
            <a:avLst/>
          </a:prstGeom>
        </p:spPr>
      </p:pic>
      <p:sp>
        <p:nvSpPr>
          <p:cNvPr id="3" name="Title 2">
            <a:extLst>
              <a:ext uri="{FF2B5EF4-FFF2-40B4-BE49-F238E27FC236}">
                <a16:creationId xmlns:a16="http://schemas.microsoft.com/office/drawing/2014/main" id="{EA0ED119-66ED-9C46-B19A-5C37A546B2CD}"/>
              </a:ext>
            </a:extLst>
          </p:cNvPr>
          <p:cNvSpPr>
            <a:spLocks noGrp="1"/>
          </p:cNvSpPr>
          <p:nvPr>
            <p:ph type="title"/>
          </p:nvPr>
        </p:nvSpPr>
        <p:spPr>
          <a:xfrm>
            <a:off x="7051522" y="1604718"/>
            <a:ext cx="4421619" cy="1233624"/>
          </a:xfrm>
        </p:spPr>
        <p:txBody>
          <a:bodyPr/>
          <a:lstStyle/>
          <a:p>
            <a:r>
              <a:rPr lang="en-US" sz="3600" b="0" dirty="0">
                <a:solidFill>
                  <a:srgbClr val="00B295"/>
                </a:solidFill>
                <a:latin typeface="Segoe UI Light" panose="020B0502040204020203" pitchFamily="34" charset="0"/>
                <a:cs typeface="Segoe UI Light" panose="020B0502040204020203" pitchFamily="34" charset="0"/>
              </a:rPr>
              <a:t>Why I’m still so passionate about DP?</a:t>
            </a:r>
          </a:p>
        </p:txBody>
      </p:sp>
      <p:sp>
        <p:nvSpPr>
          <p:cNvPr id="4" name="Text Placeholder 3">
            <a:extLst>
              <a:ext uri="{FF2B5EF4-FFF2-40B4-BE49-F238E27FC236}">
                <a16:creationId xmlns:a16="http://schemas.microsoft.com/office/drawing/2014/main" id="{2748F9B7-A768-BC4E-92BC-8AE9E6ADFB8F}"/>
              </a:ext>
            </a:extLst>
          </p:cNvPr>
          <p:cNvSpPr>
            <a:spLocks noGrp="1"/>
          </p:cNvSpPr>
          <p:nvPr>
            <p:ph type="body" sz="quarter" idx="11"/>
          </p:nvPr>
        </p:nvSpPr>
        <p:spPr>
          <a:xfrm>
            <a:off x="7051522" y="3223758"/>
            <a:ext cx="4549457" cy="2851135"/>
          </a:xfrm>
        </p:spPr>
        <p:txBody>
          <a:bodyPr/>
          <a:lstStyle/>
          <a:p>
            <a:r>
              <a:rPr lang="en-US" dirty="0"/>
              <a:t>A colleague lost a child to SIDS, and he was doing an amazing campaign raising awareness about SIDS</a:t>
            </a:r>
          </a:p>
          <a:p>
            <a:endParaRPr lang="en-US" dirty="0"/>
          </a:p>
          <a:p>
            <a:r>
              <a:rPr lang="en-US" b="1" dirty="0">
                <a:solidFill>
                  <a:srgbClr val="00B295"/>
                </a:solidFill>
                <a:latin typeface="Segoe UI Semibold" panose="020B0502040204020203" pitchFamily="34" charset="0"/>
                <a:cs typeface="Segoe UI Semibold" panose="020B0502040204020203" pitchFamily="34" charset="0"/>
              </a:rPr>
              <a:t>SIDS = </a:t>
            </a:r>
            <a:r>
              <a:rPr lang="en-US" dirty="0"/>
              <a:t>Sudden Infant Death Syndrome, main cause of death of babies from 1 month to 1 year old</a:t>
            </a:r>
          </a:p>
          <a:p>
            <a:endParaRPr lang="en-US" dirty="0"/>
          </a:p>
          <a:p>
            <a:r>
              <a:rPr lang="en-US" b="1" dirty="0">
                <a:solidFill>
                  <a:srgbClr val="00B295"/>
                </a:solidFill>
                <a:latin typeface="Segoe UI Semibold" panose="020B0502040204020203" pitchFamily="34" charset="0"/>
                <a:cs typeface="Segoe UI Semibold" panose="020B0502040204020203" pitchFamily="34" charset="0"/>
              </a:rPr>
              <a:t>~4000 </a:t>
            </a:r>
            <a:r>
              <a:rPr lang="en-US" dirty="0"/>
              <a:t>children die every year of SIDS in the US, and we don’t know why (</a:t>
            </a:r>
            <a:r>
              <a:rPr lang="en-US" b="1" dirty="0">
                <a:solidFill>
                  <a:srgbClr val="00B295"/>
                </a:solidFill>
                <a:latin typeface="Segoe UI Semibold" panose="020B0502040204020203" pitchFamily="34" charset="0"/>
                <a:cs typeface="Segoe UI Semibold" panose="020B0502040204020203" pitchFamily="34" charset="0"/>
              </a:rPr>
              <a:t>2 buses full of children </a:t>
            </a:r>
            <a:r>
              <a:rPr lang="en-US" dirty="0"/>
              <a:t>every week for a full year)</a:t>
            </a:r>
          </a:p>
        </p:txBody>
      </p:sp>
      <p:sp>
        <p:nvSpPr>
          <p:cNvPr id="5" name="TextBox 4">
            <a:extLst>
              <a:ext uri="{FF2B5EF4-FFF2-40B4-BE49-F238E27FC236}">
                <a16:creationId xmlns:a16="http://schemas.microsoft.com/office/drawing/2014/main" id="{EECB8D11-2618-B047-8C5A-E1930BD6ABAF}"/>
              </a:ext>
            </a:extLst>
          </p:cNvPr>
          <p:cNvSpPr txBox="1"/>
          <p:nvPr/>
        </p:nvSpPr>
        <p:spPr>
          <a:xfrm>
            <a:off x="6122612" y="1762366"/>
            <a:ext cx="756617" cy="1231106"/>
          </a:xfrm>
          <a:prstGeom prst="rect">
            <a:avLst/>
          </a:prstGeom>
          <a:noFill/>
        </p:spPr>
        <p:txBody>
          <a:bodyPr wrap="none" lIns="0" tIns="0" rIns="0" bIns="0" rtlCol="0">
            <a:spAutoFit/>
          </a:bodyPr>
          <a:lstStyle/>
          <a:p>
            <a:pPr algn="l"/>
            <a:r>
              <a:rPr lang="en-US" sz="8000" dirty="0">
                <a:solidFill>
                  <a:srgbClr val="00B295"/>
                </a:solidFill>
                <a:latin typeface="Segoe UI Light" panose="020B0502040204020203" pitchFamily="34" charset="0"/>
                <a:cs typeface="Segoe UI Light" panose="020B0502040204020203" pitchFamily="34" charset="0"/>
              </a:rPr>
              <a:t>3.</a:t>
            </a:r>
          </a:p>
        </p:txBody>
      </p:sp>
    </p:spTree>
    <p:extLst>
      <p:ext uri="{BB962C8B-B14F-4D97-AF65-F5344CB8AC3E}">
        <p14:creationId xmlns:p14="http://schemas.microsoft.com/office/powerpoint/2010/main" val="2647184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9A4A44-794C-E840-99D4-6F34A421D564}"/>
              </a:ext>
            </a:extLst>
          </p:cNvPr>
          <p:cNvSpPr>
            <a:spLocks noGrp="1"/>
          </p:cNvSpPr>
          <p:nvPr>
            <p:ph type="title"/>
          </p:nvPr>
        </p:nvSpPr>
        <p:spPr/>
        <p:txBody>
          <a:bodyPr/>
          <a:lstStyle/>
          <a:p>
            <a:r>
              <a:rPr lang="en-US" dirty="0"/>
              <a:t>Topics</a:t>
            </a:r>
          </a:p>
        </p:txBody>
      </p:sp>
      <p:sp>
        <p:nvSpPr>
          <p:cNvPr id="3" name="Text Placeholder 2">
            <a:extLst>
              <a:ext uri="{FF2B5EF4-FFF2-40B4-BE49-F238E27FC236}">
                <a16:creationId xmlns:a16="http://schemas.microsoft.com/office/drawing/2014/main" id="{FBDA9762-4662-6D45-B0EE-437D7B1896F9}"/>
              </a:ext>
            </a:extLst>
          </p:cNvPr>
          <p:cNvSpPr>
            <a:spLocks noGrp="1"/>
          </p:cNvSpPr>
          <p:nvPr>
            <p:ph type="body" sz="quarter" idx="10"/>
          </p:nvPr>
        </p:nvSpPr>
        <p:spPr>
          <a:xfrm>
            <a:off x="584200" y="1689324"/>
            <a:ext cx="10046767" cy="3182927"/>
          </a:xfrm>
        </p:spPr>
        <p:txBody>
          <a:bodyPr/>
          <a:lstStyle/>
          <a:p>
            <a:pPr marL="457200" indent="-457200">
              <a:lnSpc>
                <a:spcPct val="150000"/>
              </a:lnSpc>
              <a:spcAft>
                <a:spcPts val="600"/>
              </a:spcAft>
              <a:buFont typeface="+mj-lt"/>
              <a:buAutoNum type="arabicPeriod"/>
            </a:pPr>
            <a:endParaRPr lang="en-US" sz="2400" dirty="0"/>
          </a:p>
          <a:p>
            <a:pPr marL="742950" indent="-742950">
              <a:lnSpc>
                <a:spcPct val="150000"/>
              </a:lnSpc>
              <a:buFont typeface="+mj-lt"/>
              <a:buAutoNum type="arabicPeriod"/>
            </a:pPr>
            <a:r>
              <a:rPr lang="en-US" sz="3600" dirty="0"/>
              <a:t>Differential Privacy in Windows 10</a:t>
            </a:r>
          </a:p>
          <a:p>
            <a:pPr marL="742950" indent="-742950">
              <a:lnSpc>
                <a:spcPct val="150000"/>
              </a:lnSpc>
              <a:buFont typeface="+mj-lt"/>
              <a:buAutoNum type="arabicPeriod"/>
            </a:pPr>
            <a:r>
              <a:rPr lang="en-US" sz="3600" dirty="0"/>
              <a:t>Why many DP implementations fail?</a:t>
            </a:r>
          </a:p>
          <a:p>
            <a:pPr marL="742950" indent="-742950">
              <a:lnSpc>
                <a:spcPct val="150000"/>
              </a:lnSpc>
              <a:buFont typeface="+mj-lt"/>
              <a:buAutoNum type="arabicPeriod"/>
            </a:pPr>
            <a:r>
              <a:rPr lang="en-US" sz="3600" dirty="0"/>
              <a:t>Why I’m still so passionate about DP?</a:t>
            </a:r>
          </a:p>
        </p:txBody>
      </p:sp>
    </p:spTree>
    <p:extLst>
      <p:ext uri="{BB962C8B-B14F-4D97-AF65-F5344CB8AC3E}">
        <p14:creationId xmlns:p14="http://schemas.microsoft.com/office/powerpoint/2010/main" val="538743168"/>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Group photo of some of the Microsoft team members who worked on the SIDS research tool">
            <a:extLst>
              <a:ext uri="{FF2B5EF4-FFF2-40B4-BE49-F238E27FC236}">
                <a16:creationId xmlns:a16="http://schemas.microsoft.com/office/drawing/2014/main" id="{F01B7157-E451-4A29-B6F5-349810C9300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893" b="6033"/>
          <a:stretch/>
        </p:blipFill>
        <p:spPr bwMode="auto">
          <a:xfrm>
            <a:off x="309524" y="3155229"/>
            <a:ext cx="6537534" cy="3422664"/>
          </a:xfrm>
          <a:prstGeom prst="rect">
            <a:avLst/>
          </a:prstGeom>
          <a:effectLst>
            <a:outerShdw blurRad="241300" dist="38100" dir="8100000" sx="102000" sy="102000" algn="tr" rotWithShape="0">
              <a:prstClr val="black">
                <a:alpha val="8000"/>
              </a:prstClr>
            </a:outerShdw>
          </a:effectLst>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4FFC6618-6448-42BD-B4EF-84861CB31A7E}"/>
              </a:ext>
            </a:extLst>
          </p:cNvPr>
          <p:cNvSpPr>
            <a:spLocks noGrp="1"/>
          </p:cNvSpPr>
          <p:nvPr>
            <p:ph type="title"/>
          </p:nvPr>
        </p:nvSpPr>
        <p:spPr/>
        <p:txBody>
          <a:bodyPr/>
          <a:lstStyle/>
          <a:p>
            <a:r>
              <a:rPr lang="en-US" dirty="0"/>
              <a:t>3. Why I’m still so passionate about DP?</a:t>
            </a:r>
          </a:p>
        </p:txBody>
      </p:sp>
      <p:sp>
        <p:nvSpPr>
          <p:cNvPr id="3" name="Text Placeholder 2">
            <a:extLst>
              <a:ext uri="{FF2B5EF4-FFF2-40B4-BE49-F238E27FC236}">
                <a16:creationId xmlns:a16="http://schemas.microsoft.com/office/drawing/2014/main" id="{B32BA5A9-7EC7-4339-A97E-7A4D3444BD73}"/>
              </a:ext>
            </a:extLst>
          </p:cNvPr>
          <p:cNvSpPr>
            <a:spLocks noGrp="1"/>
          </p:cNvSpPr>
          <p:nvPr>
            <p:ph type="body" sz="quarter" idx="10"/>
          </p:nvPr>
        </p:nvSpPr>
        <p:spPr>
          <a:xfrm>
            <a:off x="309523" y="1680015"/>
            <a:ext cx="6642262" cy="1593273"/>
          </a:xfrm>
        </p:spPr>
        <p:txBody>
          <a:bodyPr/>
          <a:lstStyle/>
          <a:p>
            <a:pPr marL="342900" indent="-342900">
              <a:buFont typeface="Arial" panose="020B0604020202020204" pitchFamily="34" charset="0"/>
              <a:buChar char="•"/>
            </a:pPr>
            <a:r>
              <a:rPr lang="en-US" sz="2000" dirty="0"/>
              <a:t>I wanted to help with Research</a:t>
            </a:r>
          </a:p>
          <a:p>
            <a:pPr marL="342900" indent="-342900">
              <a:buFont typeface="Arial" panose="020B0604020202020204" pitchFamily="34" charset="0"/>
              <a:buChar char="•"/>
            </a:pPr>
            <a:r>
              <a:rPr lang="en-US" sz="2000" dirty="0"/>
              <a:t>Data = CDC Dataset </a:t>
            </a:r>
            <a:r>
              <a:rPr lang="en-US" sz="2000" b="1" dirty="0">
                <a:latin typeface="Segoe UI Semibold" panose="020B0502040204020203" pitchFamily="34" charset="0"/>
                <a:cs typeface="Segoe UI Semibold" panose="020B0502040204020203" pitchFamily="34" charset="0"/>
              </a:rPr>
              <a:t>(every kid that was born in the US, and 1-year cohort of those that died)</a:t>
            </a:r>
          </a:p>
          <a:p>
            <a:pPr marL="342900" indent="-342900">
              <a:buFont typeface="Arial" panose="020B0604020202020204" pitchFamily="34" charset="0"/>
              <a:buChar char="•"/>
            </a:pPr>
            <a:r>
              <a:rPr lang="en-US" sz="2000" dirty="0"/>
              <a:t>Working with top SIDS researchers in the world</a:t>
            </a:r>
          </a:p>
        </p:txBody>
      </p:sp>
      <p:pic>
        <p:nvPicPr>
          <p:cNvPr id="4" name="Picture 3">
            <a:extLst>
              <a:ext uri="{FF2B5EF4-FFF2-40B4-BE49-F238E27FC236}">
                <a16:creationId xmlns:a16="http://schemas.microsoft.com/office/drawing/2014/main" id="{839CE4E2-E9BE-47CF-B3E9-4178C31E5F97}"/>
              </a:ext>
            </a:extLst>
          </p:cNvPr>
          <p:cNvPicPr>
            <a:picLocks noChangeAspect="1"/>
          </p:cNvPicPr>
          <p:nvPr/>
        </p:nvPicPr>
        <p:blipFill>
          <a:blip r:embed="rId3"/>
          <a:stretch>
            <a:fillRect/>
          </a:stretch>
        </p:blipFill>
        <p:spPr>
          <a:xfrm>
            <a:off x="7639375" y="1021723"/>
            <a:ext cx="4243101" cy="3352313"/>
          </a:xfrm>
          <a:prstGeom prst="rect">
            <a:avLst/>
          </a:prstGeom>
          <a:effectLst>
            <a:outerShdw blurRad="241300" dist="38100" dir="8100000" sx="102000" sy="102000" algn="tr" rotWithShape="0">
              <a:prstClr val="black">
                <a:alpha val="8000"/>
              </a:prstClr>
            </a:outerShdw>
          </a:effectLst>
        </p:spPr>
      </p:pic>
      <p:pic>
        <p:nvPicPr>
          <p:cNvPr id="5" name="Picture 4">
            <a:extLst>
              <a:ext uri="{FF2B5EF4-FFF2-40B4-BE49-F238E27FC236}">
                <a16:creationId xmlns:a16="http://schemas.microsoft.com/office/drawing/2014/main" id="{DCEFA237-0099-4FFC-97AC-7D92D0C9B671}"/>
              </a:ext>
            </a:extLst>
          </p:cNvPr>
          <p:cNvPicPr>
            <a:picLocks noChangeAspect="1"/>
          </p:cNvPicPr>
          <p:nvPr/>
        </p:nvPicPr>
        <p:blipFill rotWithShape="1">
          <a:blip r:embed="rId4"/>
          <a:srcRect l="1575" t="9376"/>
          <a:stretch/>
        </p:blipFill>
        <p:spPr>
          <a:xfrm>
            <a:off x="6226566" y="3584713"/>
            <a:ext cx="3444666" cy="3273288"/>
          </a:xfrm>
          <a:prstGeom prst="rect">
            <a:avLst/>
          </a:prstGeom>
          <a:effectLst>
            <a:outerShdw blurRad="241300" dist="38100" dir="8100000" sx="102000" sy="102000" algn="tr" rotWithShape="0">
              <a:prstClr val="black">
                <a:alpha val="8000"/>
              </a:prstClr>
            </a:outerShdw>
          </a:effectLst>
        </p:spPr>
      </p:pic>
    </p:spTree>
    <p:extLst>
      <p:ext uri="{BB962C8B-B14F-4D97-AF65-F5344CB8AC3E}">
        <p14:creationId xmlns:p14="http://schemas.microsoft.com/office/powerpoint/2010/main" val="733719767"/>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095EB3-3450-4278-9427-BB886287A3BF}"/>
              </a:ext>
            </a:extLst>
          </p:cNvPr>
          <p:cNvSpPr>
            <a:spLocks noGrp="1"/>
          </p:cNvSpPr>
          <p:nvPr>
            <p:ph type="title"/>
          </p:nvPr>
        </p:nvSpPr>
        <p:spPr/>
        <p:txBody>
          <a:bodyPr/>
          <a:lstStyle/>
          <a:p>
            <a:r>
              <a:rPr lang="en-US" dirty="0"/>
              <a:t>3. Why I’m still so passionate about DP?</a:t>
            </a:r>
          </a:p>
        </p:txBody>
      </p:sp>
      <p:sp>
        <p:nvSpPr>
          <p:cNvPr id="3" name="Text Placeholder 2">
            <a:extLst>
              <a:ext uri="{FF2B5EF4-FFF2-40B4-BE49-F238E27FC236}">
                <a16:creationId xmlns:a16="http://schemas.microsoft.com/office/drawing/2014/main" id="{91FCB168-3AFB-4627-B7B4-99926CED9051}"/>
              </a:ext>
            </a:extLst>
          </p:cNvPr>
          <p:cNvSpPr>
            <a:spLocks noGrp="1"/>
          </p:cNvSpPr>
          <p:nvPr>
            <p:ph type="body" sz="quarter" idx="10"/>
          </p:nvPr>
        </p:nvSpPr>
        <p:spPr>
          <a:xfrm>
            <a:off x="416456" y="2028033"/>
            <a:ext cx="9573578" cy="3907241"/>
          </a:xfrm>
        </p:spPr>
        <p:txBody>
          <a:bodyPr/>
          <a:lstStyle/>
          <a:p>
            <a:r>
              <a:rPr lang="en-US" sz="2400" b="1" dirty="0">
                <a:solidFill>
                  <a:srgbClr val="00B295"/>
                </a:solidFill>
                <a:latin typeface="Segoe UI Semibold" panose="020B0502040204020203" pitchFamily="34" charset="0"/>
                <a:cs typeface="Segoe UI Semibold" panose="020B0502040204020203" pitchFamily="34" charset="0"/>
              </a:rPr>
              <a:t>Challenge?</a:t>
            </a:r>
          </a:p>
          <a:p>
            <a:pPr marL="571500" lvl="1" indent="-342900">
              <a:buFont typeface="Arial" panose="020B0604020202020204" pitchFamily="34" charset="0"/>
              <a:buChar char="•"/>
            </a:pPr>
            <a:r>
              <a:rPr lang="en-US" sz="2400" dirty="0"/>
              <a:t>Many hypothesis required PII Data</a:t>
            </a:r>
          </a:p>
          <a:p>
            <a:pPr marL="571500" lvl="1" indent="-342900">
              <a:spcBef>
                <a:spcPts val="1776"/>
              </a:spcBef>
              <a:buFont typeface="Arial" panose="020B0604020202020204" pitchFamily="34" charset="0"/>
              <a:buChar char="•"/>
            </a:pPr>
            <a:r>
              <a:rPr lang="en-US" sz="2400" dirty="0"/>
              <a:t>Manual process </a:t>
            </a:r>
          </a:p>
          <a:p>
            <a:pPr lvl="4"/>
            <a:r>
              <a:rPr lang="en-US" sz="2000" dirty="0"/>
              <a:t>- Write the scripts</a:t>
            </a:r>
          </a:p>
          <a:p>
            <a:pPr lvl="4"/>
            <a:r>
              <a:rPr lang="en-US" sz="2000" dirty="0"/>
              <a:t>- Submit them to a trusted curator (human)</a:t>
            </a:r>
          </a:p>
          <a:p>
            <a:pPr lvl="4"/>
            <a:r>
              <a:rPr lang="en-US" sz="2000" dirty="0"/>
              <a:t>- If approved, After 3 months, ($900), you could run this script </a:t>
            </a:r>
          </a:p>
          <a:p>
            <a:pPr marL="571500" lvl="1" indent="-342900">
              <a:spcBef>
                <a:spcPts val="1776"/>
              </a:spcBef>
              <a:buFont typeface="Arial" panose="020B0604020202020204" pitchFamily="34" charset="0"/>
              <a:buChar char="•"/>
            </a:pPr>
            <a:r>
              <a:rPr lang="en-US" sz="2400" dirty="0"/>
              <a:t>Research doesn’t work if every </a:t>
            </a:r>
            <a:br>
              <a:rPr lang="en-US" sz="2400" dirty="0"/>
            </a:br>
            <a:r>
              <a:rPr lang="en-US" sz="2400" dirty="0"/>
              <a:t>query takes 3 months to run</a:t>
            </a:r>
          </a:p>
          <a:p>
            <a:endParaRPr lang="en-US" dirty="0"/>
          </a:p>
        </p:txBody>
      </p:sp>
      <p:sp>
        <p:nvSpPr>
          <p:cNvPr id="4" name="people_25" title="Icon of a person climbing a rock formation">
            <a:extLst>
              <a:ext uri="{FF2B5EF4-FFF2-40B4-BE49-F238E27FC236}">
                <a16:creationId xmlns:a16="http://schemas.microsoft.com/office/drawing/2014/main" id="{FEBCB0AC-D7C2-0E4F-81DF-B15AC0FBD071}"/>
              </a:ext>
            </a:extLst>
          </p:cNvPr>
          <p:cNvSpPr>
            <a:spLocks noChangeAspect="1" noEditPoints="1"/>
          </p:cNvSpPr>
          <p:nvPr/>
        </p:nvSpPr>
        <p:spPr bwMode="auto">
          <a:xfrm>
            <a:off x="10301797" y="3681541"/>
            <a:ext cx="1575345" cy="1463319"/>
          </a:xfrm>
          <a:custGeom>
            <a:avLst/>
            <a:gdLst>
              <a:gd name="T0" fmla="*/ 103 w 328"/>
              <a:gd name="T1" fmla="*/ 120 h 305"/>
              <a:gd name="T2" fmla="*/ 61 w 328"/>
              <a:gd name="T3" fmla="*/ 138 h 305"/>
              <a:gd name="T4" fmla="*/ 43 w 328"/>
              <a:gd name="T5" fmla="*/ 96 h 305"/>
              <a:gd name="T6" fmla="*/ 85 w 328"/>
              <a:gd name="T7" fmla="*/ 78 h 305"/>
              <a:gd name="T8" fmla="*/ 103 w 328"/>
              <a:gd name="T9" fmla="*/ 120 h 305"/>
              <a:gd name="T10" fmla="*/ 328 w 328"/>
              <a:gd name="T11" fmla="*/ 305 h 305"/>
              <a:gd name="T12" fmla="*/ 328 w 328"/>
              <a:gd name="T13" fmla="*/ 185 h 305"/>
              <a:gd name="T14" fmla="*/ 246 w 328"/>
              <a:gd name="T15" fmla="*/ 128 h 305"/>
              <a:gd name="T16" fmla="*/ 236 w 328"/>
              <a:gd name="T17" fmla="*/ 64 h 305"/>
              <a:gd name="T18" fmla="*/ 164 w 328"/>
              <a:gd name="T19" fmla="*/ 0 h 305"/>
              <a:gd name="T20" fmla="*/ 62 w 328"/>
              <a:gd name="T21" fmla="*/ 207 h 305"/>
              <a:gd name="T22" fmla="*/ 110 w 328"/>
              <a:gd name="T23" fmla="*/ 276 h 305"/>
              <a:gd name="T24" fmla="*/ 132 w 328"/>
              <a:gd name="T25" fmla="*/ 284 h 305"/>
              <a:gd name="T26" fmla="*/ 162 w 328"/>
              <a:gd name="T27" fmla="*/ 268 h 305"/>
              <a:gd name="T28" fmla="*/ 215 w 328"/>
              <a:gd name="T29" fmla="*/ 208 h 305"/>
              <a:gd name="T30" fmla="*/ 293 w 328"/>
              <a:gd name="T31" fmla="*/ 225 h 305"/>
              <a:gd name="T32" fmla="*/ 315 w 328"/>
              <a:gd name="T33" fmla="*/ 211 h 305"/>
              <a:gd name="T34" fmla="*/ 315 w 328"/>
              <a:gd name="T35" fmla="*/ 211 h 305"/>
              <a:gd name="T36" fmla="*/ 301 w 328"/>
              <a:gd name="T37" fmla="*/ 190 h 305"/>
              <a:gd name="T38" fmla="*/ 212 w 328"/>
              <a:gd name="T39" fmla="*/ 170 h 305"/>
              <a:gd name="T40" fmla="*/ 195 w 328"/>
              <a:gd name="T41" fmla="*/ 176 h 305"/>
              <a:gd name="T42" fmla="*/ 155 w 328"/>
              <a:gd name="T43" fmla="*/ 214 h 305"/>
              <a:gd name="T44" fmla="*/ 135 w 328"/>
              <a:gd name="T45" fmla="*/ 167 h 305"/>
              <a:gd name="T46" fmla="*/ 178 w 328"/>
              <a:gd name="T47" fmla="*/ 157 h 305"/>
              <a:gd name="T48" fmla="*/ 189 w 328"/>
              <a:gd name="T49" fmla="*/ 149 h 305"/>
              <a:gd name="T50" fmla="*/ 221 w 328"/>
              <a:gd name="T51" fmla="*/ 93 h 305"/>
              <a:gd name="T52" fmla="*/ 215 w 328"/>
              <a:gd name="T53" fmla="*/ 68 h 305"/>
              <a:gd name="T54" fmla="*/ 215 w 328"/>
              <a:gd name="T55" fmla="*/ 68 h 305"/>
              <a:gd name="T56" fmla="*/ 190 w 328"/>
              <a:gd name="T57" fmla="*/ 75 h 305"/>
              <a:gd name="T58" fmla="*/ 162 w 328"/>
              <a:gd name="T59" fmla="*/ 123 h 305"/>
              <a:gd name="T60" fmla="*/ 109 w 328"/>
              <a:gd name="T61" fmla="*/ 136 h 305"/>
              <a:gd name="T62" fmla="*/ 65 w 328"/>
              <a:gd name="T63" fmla="*/ 147 h 305"/>
              <a:gd name="T64" fmla="*/ 50 w 328"/>
              <a:gd name="T65" fmla="*/ 164 h 305"/>
              <a:gd name="T66" fmla="*/ 6 w 328"/>
              <a:gd name="T67" fmla="*/ 220 h 305"/>
              <a:gd name="T68" fmla="*/ 6 w 328"/>
              <a:gd name="T69" fmla="*/ 220 h 305"/>
              <a:gd name="T70" fmla="*/ 7 w 328"/>
              <a:gd name="T71" fmla="*/ 244 h 305"/>
              <a:gd name="T72" fmla="*/ 45 w 328"/>
              <a:gd name="T73" fmla="*/ 286 h 305"/>
              <a:gd name="T74" fmla="*/ 71 w 328"/>
              <a:gd name="T75" fmla="*/ 287 h 305"/>
              <a:gd name="T76" fmla="*/ 71 w 328"/>
              <a:gd name="T77" fmla="*/ 287 h 305"/>
              <a:gd name="T78" fmla="*/ 72 w 328"/>
              <a:gd name="T79" fmla="*/ 261 h 305"/>
              <a:gd name="T80" fmla="*/ 44 w 328"/>
              <a:gd name="T81" fmla="*/ 231 h 305"/>
              <a:gd name="T82" fmla="*/ 74 w 328"/>
              <a:gd name="T83" fmla="*/ 192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28" h="305">
                <a:moveTo>
                  <a:pt x="103" y="120"/>
                </a:moveTo>
                <a:cubicBezTo>
                  <a:pt x="96" y="137"/>
                  <a:pt x="77" y="145"/>
                  <a:pt x="61" y="138"/>
                </a:cubicBezTo>
                <a:cubicBezTo>
                  <a:pt x="44" y="131"/>
                  <a:pt x="36" y="112"/>
                  <a:pt x="43" y="96"/>
                </a:cubicBezTo>
                <a:cubicBezTo>
                  <a:pt x="50" y="79"/>
                  <a:pt x="69" y="72"/>
                  <a:pt x="85" y="78"/>
                </a:cubicBezTo>
                <a:cubicBezTo>
                  <a:pt x="101" y="85"/>
                  <a:pt x="109" y="104"/>
                  <a:pt x="103" y="120"/>
                </a:cubicBezTo>
                <a:close/>
                <a:moveTo>
                  <a:pt x="328" y="305"/>
                </a:moveTo>
                <a:cubicBezTo>
                  <a:pt x="328" y="185"/>
                  <a:pt x="328" y="185"/>
                  <a:pt x="328" y="185"/>
                </a:cubicBezTo>
                <a:cubicBezTo>
                  <a:pt x="246" y="128"/>
                  <a:pt x="246" y="128"/>
                  <a:pt x="246" y="128"/>
                </a:cubicBezTo>
                <a:cubicBezTo>
                  <a:pt x="236" y="64"/>
                  <a:pt x="236" y="64"/>
                  <a:pt x="236" y="64"/>
                </a:cubicBezTo>
                <a:cubicBezTo>
                  <a:pt x="164" y="0"/>
                  <a:pt x="164" y="0"/>
                  <a:pt x="164" y="0"/>
                </a:cubicBezTo>
                <a:moveTo>
                  <a:pt x="62" y="207"/>
                </a:moveTo>
                <a:cubicBezTo>
                  <a:pt x="76" y="233"/>
                  <a:pt x="107" y="273"/>
                  <a:pt x="110" y="276"/>
                </a:cubicBezTo>
                <a:cubicBezTo>
                  <a:pt x="114" y="279"/>
                  <a:pt x="124" y="284"/>
                  <a:pt x="132" y="284"/>
                </a:cubicBezTo>
                <a:cubicBezTo>
                  <a:pt x="145" y="283"/>
                  <a:pt x="156" y="277"/>
                  <a:pt x="162" y="268"/>
                </a:cubicBezTo>
                <a:cubicBezTo>
                  <a:pt x="215" y="208"/>
                  <a:pt x="215" y="208"/>
                  <a:pt x="215" y="208"/>
                </a:cubicBezTo>
                <a:cubicBezTo>
                  <a:pt x="293" y="225"/>
                  <a:pt x="293" y="225"/>
                  <a:pt x="293" y="225"/>
                </a:cubicBezTo>
                <a:cubicBezTo>
                  <a:pt x="303" y="227"/>
                  <a:pt x="313" y="221"/>
                  <a:pt x="315" y="211"/>
                </a:cubicBezTo>
                <a:cubicBezTo>
                  <a:pt x="315" y="211"/>
                  <a:pt x="315" y="211"/>
                  <a:pt x="315" y="211"/>
                </a:cubicBezTo>
                <a:cubicBezTo>
                  <a:pt x="317" y="201"/>
                  <a:pt x="311" y="192"/>
                  <a:pt x="301" y="190"/>
                </a:cubicBezTo>
                <a:cubicBezTo>
                  <a:pt x="212" y="170"/>
                  <a:pt x="212" y="170"/>
                  <a:pt x="212" y="170"/>
                </a:cubicBezTo>
                <a:cubicBezTo>
                  <a:pt x="206" y="169"/>
                  <a:pt x="199" y="171"/>
                  <a:pt x="195" y="176"/>
                </a:cubicBezTo>
                <a:cubicBezTo>
                  <a:pt x="155" y="214"/>
                  <a:pt x="155" y="214"/>
                  <a:pt x="155" y="214"/>
                </a:cubicBezTo>
                <a:cubicBezTo>
                  <a:pt x="155" y="214"/>
                  <a:pt x="138" y="174"/>
                  <a:pt x="135" y="167"/>
                </a:cubicBezTo>
                <a:cubicBezTo>
                  <a:pt x="178" y="157"/>
                  <a:pt x="178" y="157"/>
                  <a:pt x="178" y="157"/>
                </a:cubicBezTo>
                <a:cubicBezTo>
                  <a:pt x="182" y="156"/>
                  <a:pt x="187" y="153"/>
                  <a:pt x="189" y="149"/>
                </a:cubicBezTo>
                <a:cubicBezTo>
                  <a:pt x="221" y="93"/>
                  <a:pt x="221" y="93"/>
                  <a:pt x="221" y="93"/>
                </a:cubicBezTo>
                <a:cubicBezTo>
                  <a:pt x="226" y="84"/>
                  <a:pt x="223" y="73"/>
                  <a:pt x="215" y="68"/>
                </a:cubicBezTo>
                <a:cubicBezTo>
                  <a:pt x="215" y="68"/>
                  <a:pt x="215" y="68"/>
                  <a:pt x="215" y="68"/>
                </a:cubicBezTo>
                <a:cubicBezTo>
                  <a:pt x="206" y="63"/>
                  <a:pt x="195" y="66"/>
                  <a:pt x="190" y="75"/>
                </a:cubicBezTo>
                <a:cubicBezTo>
                  <a:pt x="162" y="123"/>
                  <a:pt x="162" y="123"/>
                  <a:pt x="162" y="123"/>
                </a:cubicBezTo>
                <a:cubicBezTo>
                  <a:pt x="109" y="136"/>
                  <a:pt x="109" y="136"/>
                  <a:pt x="109" y="136"/>
                </a:cubicBezTo>
                <a:cubicBezTo>
                  <a:pt x="65" y="147"/>
                  <a:pt x="65" y="147"/>
                  <a:pt x="65" y="147"/>
                </a:cubicBezTo>
                <a:cubicBezTo>
                  <a:pt x="50" y="164"/>
                  <a:pt x="50" y="164"/>
                  <a:pt x="50" y="164"/>
                </a:cubicBezTo>
                <a:cubicBezTo>
                  <a:pt x="6" y="220"/>
                  <a:pt x="6" y="220"/>
                  <a:pt x="6" y="220"/>
                </a:cubicBezTo>
                <a:cubicBezTo>
                  <a:pt x="6" y="220"/>
                  <a:pt x="6" y="220"/>
                  <a:pt x="6" y="220"/>
                </a:cubicBezTo>
                <a:cubicBezTo>
                  <a:pt x="0" y="227"/>
                  <a:pt x="0" y="238"/>
                  <a:pt x="7" y="244"/>
                </a:cubicBezTo>
                <a:cubicBezTo>
                  <a:pt x="45" y="286"/>
                  <a:pt x="45" y="286"/>
                  <a:pt x="45" y="286"/>
                </a:cubicBezTo>
                <a:cubicBezTo>
                  <a:pt x="52" y="293"/>
                  <a:pt x="64" y="294"/>
                  <a:pt x="71" y="287"/>
                </a:cubicBezTo>
                <a:cubicBezTo>
                  <a:pt x="71" y="287"/>
                  <a:pt x="71" y="287"/>
                  <a:pt x="71" y="287"/>
                </a:cubicBezTo>
                <a:cubicBezTo>
                  <a:pt x="78" y="280"/>
                  <a:pt x="79" y="268"/>
                  <a:pt x="72" y="261"/>
                </a:cubicBezTo>
                <a:cubicBezTo>
                  <a:pt x="44" y="231"/>
                  <a:pt x="44" y="231"/>
                  <a:pt x="44" y="231"/>
                </a:cubicBezTo>
                <a:cubicBezTo>
                  <a:pt x="74" y="192"/>
                  <a:pt x="74" y="192"/>
                  <a:pt x="74" y="192"/>
                </a:cubicBezTo>
              </a:path>
            </a:pathLst>
          </a:custGeom>
          <a:noFill/>
          <a:ln w="31750" cap="sq">
            <a:solidFill>
              <a:srgbClr val="FFB80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cxnSp>
        <p:nvCxnSpPr>
          <p:cNvPr id="9" name="Straight Connector 8">
            <a:extLst>
              <a:ext uri="{FF2B5EF4-FFF2-40B4-BE49-F238E27FC236}">
                <a16:creationId xmlns:a16="http://schemas.microsoft.com/office/drawing/2014/main" id="{53852D6A-1139-074C-BAE0-968EED0B5450}"/>
              </a:ext>
            </a:extLst>
          </p:cNvPr>
          <p:cNvCxnSpPr>
            <a:cxnSpLocks/>
            <a:stCxn id="4" idx="5"/>
          </p:cNvCxnSpPr>
          <p:nvPr/>
        </p:nvCxnSpPr>
        <p:spPr>
          <a:xfrm>
            <a:off x="11877142" y="5144860"/>
            <a:ext cx="0" cy="1270454"/>
          </a:xfrm>
          <a:prstGeom prst="line">
            <a:avLst/>
          </a:prstGeom>
          <a:noFill/>
          <a:ln w="31750" cap="sq">
            <a:solidFill>
              <a:srgbClr val="FFB803"/>
            </a:solidFill>
            <a:prstDash val="solid"/>
            <a:miter lim="800000"/>
            <a:headEnd/>
            <a:tailEnd/>
          </a:ln>
          <a:extLst>
            <a:ext uri="{909E8E84-426E-40DD-AFC4-6F175D3DCCD1}">
              <a14:hiddenFill xmlns:a14="http://schemas.microsoft.com/office/drawing/2010/main">
                <a:solidFill>
                  <a:srgbClr val="FFFFFF"/>
                </a:solidFill>
              </a14:hiddenFill>
            </a:ext>
          </a:extLst>
        </p:spPr>
      </p:cxnSp>
      <p:sp>
        <p:nvSpPr>
          <p:cNvPr id="10" name="Trackers_EADF" title="Icon of a clipboard with a checklist on it">
            <a:extLst>
              <a:ext uri="{FF2B5EF4-FFF2-40B4-BE49-F238E27FC236}">
                <a16:creationId xmlns:a16="http://schemas.microsoft.com/office/drawing/2014/main" id="{968C34EB-E2BD-DA43-854C-555677A5C0CE}"/>
              </a:ext>
            </a:extLst>
          </p:cNvPr>
          <p:cNvSpPr>
            <a:spLocks noChangeAspect="1" noEditPoints="1"/>
          </p:cNvSpPr>
          <p:nvPr/>
        </p:nvSpPr>
        <p:spPr bwMode="auto">
          <a:xfrm>
            <a:off x="9853551" y="2244021"/>
            <a:ext cx="896492" cy="1222407"/>
          </a:xfrm>
          <a:custGeom>
            <a:avLst/>
            <a:gdLst>
              <a:gd name="T0" fmla="*/ 1000 w 2750"/>
              <a:gd name="T1" fmla="*/ 375 h 3750"/>
              <a:gd name="T2" fmla="*/ 1375 w 2750"/>
              <a:gd name="T3" fmla="*/ 0 h 3750"/>
              <a:gd name="T4" fmla="*/ 1750 w 2750"/>
              <a:gd name="T5" fmla="*/ 375 h 3750"/>
              <a:gd name="T6" fmla="*/ 1750 w 2750"/>
              <a:gd name="T7" fmla="*/ 500 h 3750"/>
              <a:gd name="T8" fmla="*/ 2250 w 2750"/>
              <a:gd name="T9" fmla="*/ 500 h 3750"/>
              <a:gd name="T10" fmla="*/ 2250 w 2750"/>
              <a:gd name="T11" fmla="*/ 1000 h 3750"/>
              <a:gd name="T12" fmla="*/ 500 w 2750"/>
              <a:gd name="T13" fmla="*/ 1000 h 3750"/>
              <a:gd name="T14" fmla="*/ 500 w 2750"/>
              <a:gd name="T15" fmla="*/ 500 h 3750"/>
              <a:gd name="T16" fmla="*/ 1000 w 2750"/>
              <a:gd name="T17" fmla="*/ 500 h 3750"/>
              <a:gd name="T18" fmla="*/ 1000 w 2750"/>
              <a:gd name="T19" fmla="*/ 375 h 3750"/>
              <a:gd name="T20" fmla="*/ 500 w 2750"/>
              <a:gd name="T21" fmla="*/ 500 h 3750"/>
              <a:gd name="T22" fmla="*/ 0 w 2750"/>
              <a:gd name="T23" fmla="*/ 500 h 3750"/>
              <a:gd name="T24" fmla="*/ 0 w 2750"/>
              <a:gd name="T25" fmla="*/ 3750 h 3750"/>
              <a:gd name="T26" fmla="*/ 2750 w 2750"/>
              <a:gd name="T27" fmla="*/ 3750 h 3750"/>
              <a:gd name="T28" fmla="*/ 2750 w 2750"/>
              <a:gd name="T29" fmla="*/ 500 h 3750"/>
              <a:gd name="T30" fmla="*/ 2250 w 2750"/>
              <a:gd name="T31" fmla="*/ 500 h 3750"/>
              <a:gd name="T32" fmla="*/ 2375 w 2750"/>
              <a:gd name="T33" fmla="*/ 1750 h 3750"/>
              <a:gd name="T34" fmla="*/ 1375 w 2750"/>
              <a:gd name="T35" fmla="*/ 1750 h 3750"/>
              <a:gd name="T36" fmla="*/ 2375 w 2750"/>
              <a:gd name="T37" fmla="*/ 2500 h 3750"/>
              <a:gd name="T38" fmla="*/ 1375 w 2750"/>
              <a:gd name="T39" fmla="*/ 2500 h 3750"/>
              <a:gd name="T40" fmla="*/ 2375 w 2750"/>
              <a:gd name="T41" fmla="*/ 3250 h 3750"/>
              <a:gd name="T42" fmla="*/ 1375 w 2750"/>
              <a:gd name="T43" fmla="*/ 3250 h 3750"/>
              <a:gd name="T44" fmla="*/ 500 w 2750"/>
              <a:gd name="T45" fmla="*/ 1500 h 3750"/>
              <a:gd name="T46" fmla="*/ 750 w 2750"/>
              <a:gd name="T47" fmla="*/ 1750 h 3750"/>
              <a:gd name="T48" fmla="*/ 1125 w 2750"/>
              <a:gd name="T49" fmla="*/ 1375 h 3750"/>
              <a:gd name="T50" fmla="*/ 500 w 2750"/>
              <a:gd name="T51" fmla="*/ 2250 h 3750"/>
              <a:gd name="T52" fmla="*/ 750 w 2750"/>
              <a:gd name="T53" fmla="*/ 2500 h 3750"/>
              <a:gd name="T54" fmla="*/ 1125 w 2750"/>
              <a:gd name="T55" fmla="*/ 2125 h 3750"/>
              <a:gd name="T56" fmla="*/ 500 w 2750"/>
              <a:gd name="T57" fmla="*/ 3000 h 3750"/>
              <a:gd name="T58" fmla="*/ 750 w 2750"/>
              <a:gd name="T59" fmla="*/ 3250 h 3750"/>
              <a:gd name="T60" fmla="*/ 1125 w 2750"/>
              <a:gd name="T61" fmla="*/ 28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50" h="3750">
                <a:moveTo>
                  <a:pt x="1000" y="375"/>
                </a:moveTo>
                <a:cubicBezTo>
                  <a:pt x="1000" y="168"/>
                  <a:pt x="1168" y="0"/>
                  <a:pt x="1375" y="0"/>
                </a:cubicBezTo>
                <a:cubicBezTo>
                  <a:pt x="1582" y="0"/>
                  <a:pt x="1750" y="168"/>
                  <a:pt x="1750" y="375"/>
                </a:cubicBezTo>
                <a:cubicBezTo>
                  <a:pt x="1750" y="500"/>
                  <a:pt x="1750" y="500"/>
                  <a:pt x="1750" y="500"/>
                </a:cubicBezTo>
                <a:cubicBezTo>
                  <a:pt x="2250" y="500"/>
                  <a:pt x="2250" y="500"/>
                  <a:pt x="2250" y="500"/>
                </a:cubicBezTo>
                <a:cubicBezTo>
                  <a:pt x="2250" y="1000"/>
                  <a:pt x="2250" y="1000"/>
                  <a:pt x="2250" y="1000"/>
                </a:cubicBezTo>
                <a:cubicBezTo>
                  <a:pt x="500" y="1000"/>
                  <a:pt x="500" y="1000"/>
                  <a:pt x="500" y="1000"/>
                </a:cubicBezTo>
                <a:cubicBezTo>
                  <a:pt x="500" y="500"/>
                  <a:pt x="500" y="500"/>
                  <a:pt x="500" y="500"/>
                </a:cubicBezTo>
                <a:cubicBezTo>
                  <a:pt x="1000" y="500"/>
                  <a:pt x="1000" y="500"/>
                  <a:pt x="1000" y="500"/>
                </a:cubicBezTo>
                <a:lnTo>
                  <a:pt x="1000" y="375"/>
                </a:lnTo>
                <a:close/>
                <a:moveTo>
                  <a:pt x="500" y="500"/>
                </a:moveTo>
                <a:cubicBezTo>
                  <a:pt x="0" y="500"/>
                  <a:pt x="0" y="500"/>
                  <a:pt x="0" y="500"/>
                </a:cubicBezTo>
                <a:cubicBezTo>
                  <a:pt x="0" y="3750"/>
                  <a:pt x="0" y="3750"/>
                  <a:pt x="0" y="3750"/>
                </a:cubicBezTo>
                <a:cubicBezTo>
                  <a:pt x="2750" y="3750"/>
                  <a:pt x="2750" y="3750"/>
                  <a:pt x="2750" y="3750"/>
                </a:cubicBezTo>
                <a:cubicBezTo>
                  <a:pt x="2750" y="500"/>
                  <a:pt x="2750" y="500"/>
                  <a:pt x="2750" y="500"/>
                </a:cubicBezTo>
                <a:cubicBezTo>
                  <a:pt x="2250" y="500"/>
                  <a:pt x="2250" y="500"/>
                  <a:pt x="2250" y="500"/>
                </a:cubicBezTo>
                <a:moveTo>
                  <a:pt x="2375" y="1750"/>
                </a:moveTo>
                <a:cubicBezTo>
                  <a:pt x="1375" y="1750"/>
                  <a:pt x="1375" y="1750"/>
                  <a:pt x="1375" y="1750"/>
                </a:cubicBezTo>
                <a:moveTo>
                  <a:pt x="2375" y="2500"/>
                </a:moveTo>
                <a:cubicBezTo>
                  <a:pt x="1375" y="2500"/>
                  <a:pt x="1375" y="2500"/>
                  <a:pt x="1375" y="2500"/>
                </a:cubicBezTo>
                <a:moveTo>
                  <a:pt x="2375" y="3250"/>
                </a:moveTo>
                <a:cubicBezTo>
                  <a:pt x="1375" y="3250"/>
                  <a:pt x="1375" y="3250"/>
                  <a:pt x="1375" y="3250"/>
                </a:cubicBezTo>
                <a:moveTo>
                  <a:pt x="500" y="1500"/>
                </a:moveTo>
                <a:cubicBezTo>
                  <a:pt x="750" y="1750"/>
                  <a:pt x="750" y="1750"/>
                  <a:pt x="750" y="1750"/>
                </a:cubicBezTo>
                <a:cubicBezTo>
                  <a:pt x="1125" y="1375"/>
                  <a:pt x="1125" y="1375"/>
                  <a:pt x="1125" y="1375"/>
                </a:cubicBezTo>
                <a:moveTo>
                  <a:pt x="500" y="2250"/>
                </a:moveTo>
                <a:cubicBezTo>
                  <a:pt x="750" y="2500"/>
                  <a:pt x="750" y="2500"/>
                  <a:pt x="750" y="2500"/>
                </a:cubicBezTo>
                <a:cubicBezTo>
                  <a:pt x="1125" y="2125"/>
                  <a:pt x="1125" y="2125"/>
                  <a:pt x="1125" y="2125"/>
                </a:cubicBezTo>
                <a:moveTo>
                  <a:pt x="500" y="3000"/>
                </a:moveTo>
                <a:cubicBezTo>
                  <a:pt x="750" y="3250"/>
                  <a:pt x="750" y="3250"/>
                  <a:pt x="750" y="3250"/>
                </a:cubicBezTo>
                <a:cubicBezTo>
                  <a:pt x="1125" y="2875"/>
                  <a:pt x="1125" y="2875"/>
                  <a:pt x="1125" y="2875"/>
                </a:cubicBezTo>
              </a:path>
            </a:pathLst>
          </a:custGeom>
          <a:noFill/>
          <a:ln w="31750" cap="sq">
            <a:solidFill>
              <a:srgbClr val="FFB80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913574635"/>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9332F6-B0BF-4E53-AFD0-C2CD8C82C21D}"/>
              </a:ext>
            </a:extLst>
          </p:cNvPr>
          <p:cNvSpPr>
            <a:spLocks noGrp="1"/>
          </p:cNvSpPr>
          <p:nvPr>
            <p:ph type="title"/>
          </p:nvPr>
        </p:nvSpPr>
        <p:spPr/>
        <p:txBody>
          <a:bodyPr/>
          <a:lstStyle/>
          <a:p>
            <a:r>
              <a:rPr lang="en-US" dirty="0"/>
              <a:t>Opening Datasets</a:t>
            </a:r>
          </a:p>
        </p:txBody>
      </p:sp>
      <p:sp>
        <p:nvSpPr>
          <p:cNvPr id="3" name="Text Placeholder 2">
            <a:extLst>
              <a:ext uri="{FF2B5EF4-FFF2-40B4-BE49-F238E27FC236}">
                <a16:creationId xmlns:a16="http://schemas.microsoft.com/office/drawing/2014/main" id="{1788D0FE-6973-42B3-9BC6-3641D51BF201}"/>
              </a:ext>
            </a:extLst>
          </p:cNvPr>
          <p:cNvSpPr>
            <a:spLocks noGrp="1"/>
          </p:cNvSpPr>
          <p:nvPr>
            <p:ph type="body" sz="quarter" idx="10"/>
          </p:nvPr>
        </p:nvSpPr>
        <p:spPr>
          <a:xfrm>
            <a:off x="587373" y="2028033"/>
            <a:ext cx="9043738" cy="3686967"/>
          </a:xfrm>
        </p:spPr>
        <p:txBody>
          <a:bodyPr/>
          <a:lstStyle/>
          <a:p>
            <a:pPr marL="285750" indent="-285750">
              <a:lnSpc>
                <a:spcPts val="3680"/>
              </a:lnSpc>
              <a:buFont typeface="Arial" panose="020B0604020202020204" pitchFamily="34" charset="0"/>
              <a:buChar char="•"/>
            </a:pPr>
            <a:r>
              <a:rPr lang="en-US" sz="2400" dirty="0"/>
              <a:t>Our job needs to be about opening datasets for research </a:t>
            </a:r>
          </a:p>
          <a:p>
            <a:pPr marL="285750" indent="-285750">
              <a:lnSpc>
                <a:spcPts val="3680"/>
              </a:lnSpc>
              <a:buFont typeface="Arial" panose="020B0604020202020204" pitchFamily="34" charset="0"/>
              <a:buChar char="•"/>
            </a:pPr>
            <a:r>
              <a:rPr lang="en-US" sz="2400" dirty="0"/>
              <a:t>The world has a huge amount of data locked because of privacy</a:t>
            </a:r>
          </a:p>
          <a:p>
            <a:pPr marL="285750" indent="-285750">
              <a:lnSpc>
                <a:spcPts val="3680"/>
              </a:lnSpc>
              <a:buFont typeface="Arial" panose="020B0604020202020204" pitchFamily="34" charset="0"/>
              <a:buChar char="•"/>
            </a:pPr>
            <a:r>
              <a:rPr lang="en-US" sz="2400" dirty="0"/>
              <a:t>Opening datasets can help save lives</a:t>
            </a:r>
          </a:p>
          <a:p>
            <a:pPr marL="285750" indent="-285750">
              <a:lnSpc>
                <a:spcPts val="3680"/>
              </a:lnSpc>
              <a:buFont typeface="Arial" panose="020B0604020202020204" pitchFamily="34" charset="0"/>
              <a:buChar char="•"/>
            </a:pPr>
            <a:r>
              <a:rPr lang="en-US" sz="2400" dirty="0"/>
              <a:t>Differential privacy can be an amazing tool for opening these datasets while preserving the privacy of the individuals</a:t>
            </a:r>
          </a:p>
        </p:txBody>
      </p:sp>
    </p:spTree>
    <p:extLst>
      <p:ext uri="{BB962C8B-B14F-4D97-AF65-F5344CB8AC3E}">
        <p14:creationId xmlns:p14="http://schemas.microsoft.com/office/powerpoint/2010/main" val="588694373"/>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59418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Placeholder 12">
            <a:extLst>
              <a:ext uri="{FF2B5EF4-FFF2-40B4-BE49-F238E27FC236}">
                <a16:creationId xmlns:a16="http://schemas.microsoft.com/office/drawing/2014/main" id="{6E517F9E-B7F1-8C4F-8F5E-B99AE6EDE162}"/>
              </a:ext>
            </a:extLst>
          </p:cNvPr>
          <p:cNvPicPr>
            <a:picLocks noGrp="1" noChangeAspect="1"/>
          </p:cNvPicPr>
          <p:nvPr>
            <p:ph type="pic" sz="quarter" idx="10"/>
          </p:nvPr>
        </p:nvPicPr>
        <p:blipFill rotWithShape="1">
          <a:blip r:embed="rId2"/>
          <a:srcRect l="39828" t="36473" r="17938" b="16273"/>
          <a:stretch/>
        </p:blipFill>
        <p:spPr>
          <a:xfrm>
            <a:off x="0" y="0"/>
            <a:ext cx="6713538" cy="6858000"/>
          </a:xfrm>
          <a:prstGeom prst="rect">
            <a:avLst/>
          </a:prstGeom>
        </p:spPr>
      </p:pic>
      <p:pic>
        <p:nvPicPr>
          <p:cNvPr id="18" name="Picture 17">
            <a:extLst>
              <a:ext uri="{FF2B5EF4-FFF2-40B4-BE49-F238E27FC236}">
                <a16:creationId xmlns:a16="http://schemas.microsoft.com/office/drawing/2014/main" id="{7EC4887C-D294-4E4E-BBDE-3CDE2A68CF0B}"/>
              </a:ext>
            </a:extLst>
          </p:cNvPr>
          <p:cNvPicPr>
            <a:picLocks noChangeAspect="1"/>
          </p:cNvPicPr>
          <p:nvPr/>
        </p:nvPicPr>
        <p:blipFill rotWithShape="1">
          <a:blip r:embed="rId3"/>
          <a:srcRect l="41499" t="1166" r="2804" b="13491"/>
          <a:stretch/>
        </p:blipFill>
        <p:spPr>
          <a:xfrm>
            <a:off x="0" y="0"/>
            <a:ext cx="6713538" cy="6858000"/>
          </a:xfrm>
          <a:prstGeom prst="rect">
            <a:avLst/>
          </a:prstGeom>
        </p:spPr>
      </p:pic>
      <p:pic>
        <p:nvPicPr>
          <p:cNvPr id="19" name="Picture 18">
            <a:extLst>
              <a:ext uri="{FF2B5EF4-FFF2-40B4-BE49-F238E27FC236}">
                <a16:creationId xmlns:a16="http://schemas.microsoft.com/office/drawing/2014/main" id="{65A2C002-C7DA-C343-8B30-F009E4653326}"/>
              </a:ext>
            </a:extLst>
          </p:cNvPr>
          <p:cNvPicPr>
            <a:picLocks noChangeAspect="1"/>
          </p:cNvPicPr>
          <p:nvPr/>
        </p:nvPicPr>
        <p:blipFill rotWithShape="1">
          <a:blip r:embed="rId4"/>
          <a:srcRect l="36681" b="2977"/>
          <a:stretch/>
        </p:blipFill>
        <p:spPr>
          <a:xfrm>
            <a:off x="0" y="-1"/>
            <a:ext cx="6713538" cy="6857999"/>
          </a:xfrm>
          <a:prstGeom prst="rect">
            <a:avLst/>
          </a:prstGeom>
        </p:spPr>
      </p:pic>
      <p:sp>
        <p:nvSpPr>
          <p:cNvPr id="16" name="Rectangle 15">
            <a:extLst>
              <a:ext uri="{FF2B5EF4-FFF2-40B4-BE49-F238E27FC236}">
                <a16:creationId xmlns:a16="http://schemas.microsoft.com/office/drawing/2014/main" id="{A391175E-E119-E244-B4C5-2552659AD01A}"/>
              </a:ext>
            </a:extLst>
          </p:cNvPr>
          <p:cNvSpPr/>
          <p:nvPr/>
        </p:nvSpPr>
        <p:spPr bwMode="auto">
          <a:xfrm>
            <a:off x="5832954" y="1679944"/>
            <a:ext cx="1046275" cy="133858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EA0ED119-66ED-9C46-B19A-5C37A546B2CD}"/>
              </a:ext>
            </a:extLst>
          </p:cNvPr>
          <p:cNvSpPr>
            <a:spLocks noGrp="1"/>
          </p:cNvSpPr>
          <p:nvPr>
            <p:ph type="title"/>
          </p:nvPr>
        </p:nvSpPr>
        <p:spPr>
          <a:xfrm>
            <a:off x="7051522" y="1604718"/>
            <a:ext cx="4421619" cy="1233624"/>
          </a:xfrm>
        </p:spPr>
        <p:txBody>
          <a:bodyPr/>
          <a:lstStyle/>
          <a:p>
            <a:r>
              <a:rPr lang="en-US" sz="3600" b="0" dirty="0">
                <a:solidFill>
                  <a:srgbClr val="00B295"/>
                </a:solidFill>
                <a:latin typeface="Segoe UI Light" panose="020B0502040204020203" pitchFamily="34" charset="0"/>
                <a:cs typeface="Segoe UI Light" panose="020B0502040204020203" pitchFamily="34" charset="0"/>
              </a:rPr>
              <a:t>Differential Privacy in Windows 10</a:t>
            </a:r>
          </a:p>
        </p:txBody>
      </p:sp>
      <p:sp>
        <p:nvSpPr>
          <p:cNvPr id="5" name="TextBox 4">
            <a:extLst>
              <a:ext uri="{FF2B5EF4-FFF2-40B4-BE49-F238E27FC236}">
                <a16:creationId xmlns:a16="http://schemas.microsoft.com/office/drawing/2014/main" id="{EECB8D11-2618-B047-8C5A-E1930BD6ABAF}"/>
              </a:ext>
            </a:extLst>
          </p:cNvPr>
          <p:cNvSpPr txBox="1"/>
          <p:nvPr/>
        </p:nvSpPr>
        <p:spPr>
          <a:xfrm>
            <a:off x="6185676" y="1762366"/>
            <a:ext cx="593111" cy="1231106"/>
          </a:xfrm>
          <a:prstGeom prst="rect">
            <a:avLst/>
          </a:prstGeom>
          <a:noFill/>
        </p:spPr>
        <p:txBody>
          <a:bodyPr wrap="none" lIns="0" tIns="0" rIns="0" bIns="0" rtlCol="0">
            <a:spAutoFit/>
          </a:bodyPr>
          <a:lstStyle/>
          <a:p>
            <a:pPr algn="l"/>
            <a:r>
              <a:rPr lang="en-US" sz="8000" dirty="0">
                <a:solidFill>
                  <a:srgbClr val="00B295"/>
                </a:solidFill>
                <a:latin typeface="Segoe UI Light" panose="020B0502040204020203" pitchFamily="34" charset="0"/>
                <a:cs typeface="Segoe UI Light" panose="020B0502040204020203" pitchFamily="34" charset="0"/>
              </a:rPr>
              <a:t>1.</a:t>
            </a:r>
          </a:p>
        </p:txBody>
      </p:sp>
      <p:sp>
        <p:nvSpPr>
          <p:cNvPr id="14" name="Fingerprint_E928" title="Icon of a fingerprint">
            <a:extLst>
              <a:ext uri="{FF2B5EF4-FFF2-40B4-BE49-F238E27FC236}">
                <a16:creationId xmlns:a16="http://schemas.microsoft.com/office/drawing/2014/main" id="{229E8AF4-59D2-BA48-9296-53F3412C760C}"/>
              </a:ext>
            </a:extLst>
          </p:cNvPr>
          <p:cNvSpPr>
            <a:spLocks noChangeAspect="1" noEditPoints="1"/>
          </p:cNvSpPr>
          <p:nvPr/>
        </p:nvSpPr>
        <p:spPr bwMode="auto">
          <a:xfrm>
            <a:off x="8721835" y="3627631"/>
            <a:ext cx="1208829" cy="1625651"/>
          </a:xfrm>
          <a:custGeom>
            <a:avLst/>
            <a:gdLst>
              <a:gd name="T0" fmla="*/ 1116 w 2414"/>
              <a:gd name="T1" fmla="*/ 1998 h 3246"/>
              <a:gd name="T2" fmla="*/ 117 w 2414"/>
              <a:gd name="T3" fmla="*/ 2996 h 3246"/>
              <a:gd name="T4" fmla="*/ 2115 w 2414"/>
              <a:gd name="T5" fmla="*/ 250 h 3246"/>
              <a:gd name="T6" fmla="*/ 1116 w 2414"/>
              <a:gd name="T7" fmla="*/ 0 h 3246"/>
              <a:gd name="T8" fmla="*/ 117 w 2414"/>
              <a:gd name="T9" fmla="*/ 250 h 3246"/>
              <a:gd name="T10" fmla="*/ 2414 w 2414"/>
              <a:gd name="T11" fmla="*/ 1248 h 3246"/>
              <a:gd name="T12" fmla="*/ 1116 w 2414"/>
              <a:gd name="T13" fmla="*/ 499 h 3246"/>
              <a:gd name="T14" fmla="*/ 0 w 2414"/>
              <a:gd name="T15" fmla="*/ 999 h 3246"/>
              <a:gd name="T16" fmla="*/ 1677 w 2414"/>
              <a:gd name="T17" fmla="*/ 3246 h 3246"/>
              <a:gd name="T18" fmla="*/ 2115 w 2414"/>
              <a:gd name="T19" fmla="*/ 1998 h 3246"/>
              <a:gd name="T20" fmla="*/ 1116 w 2414"/>
              <a:gd name="T21" fmla="*/ 999 h 3246"/>
              <a:gd name="T22" fmla="*/ 117 w 2414"/>
              <a:gd name="T23" fmla="*/ 1998 h 3246"/>
              <a:gd name="T24" fmla="*/ 946 w 2414"/>
              <a:gd name="T25" fmla="*/ 3246 h 3246"/>
              <a:gd name="T26" fmla="*/ 1616 w 2414"/>
              <a:gd name="T27" fmla="*/ 1998 h 3246"/>
              <a:gd name="T28" fmla="*/ 1116 w 2414"/>
              <a:gd name="T29" fmla="*/ 1498 h 3246"/>
              <a:gd name="T30" fmla="*/ 617 w 2414"/>
              <a:gd name="T31" fmla="*/ 1998 h 3246"/>
              <a:gd name="T32" fmla="*/ 117 w 2414"/>
              <a:gd name="T33" fmla="*/ 2497 h 3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14" h="3246">
                <a:moveTo>
                  <a:pt x="1116" y="1998"/>
                </a:moveTo>
                <a:cubicBezTo>
                  <a:pt x="1116" y="2550"/>
                  <a:pt x="669" y="2996"/>
                  <a:pt x="117" y="2996"/>
                </a:cubicBezTo>
                <a:moveTo>
                  <a:pt x="2115" y="250"/>
                </a:moveTo>
                <a:cubicBezTo>
                  <a:pt x="1819" y="91"/>
                  <a:pt x="1479" y="0"/>
                  <a:pt x="1116" y="0"/>
                </a:cubicBezTo>
                <a:cubicBezTo>
                  <a:pt x="754" y="0"/>
                  <a:pt x="413" y="91"/>
                  <a:pt x="117" y="250"/>
                </a:cubicBezTo>
                <a:moveTo>
                  <a:pt x="2414" y="1248"/>
                </a:moveTo>
                <a:cubicBezTo>
                  <a:pt x="2155" y="801"/>
                  <a:pt x="1671" y="499"/>
                  <a:pt x="1116" y="499"/>
                </a:cubicBezTo>
                <a:cubicBezTo>
                  <a:pt x="673" y="499"/>
                  <a:pt x="274" y="692"/>
                  <a:pt x="0" y="999"/>
                </a:cubicBezTo>
                <a:moveTo>
                  <a:pt x="1677" y="3246"/>
                </a:moveTo>
                <a:cubicBezTo>
                  <a:pt x="1951" y="2904"/>
                  <a:pt x="2115" y="2470"/>
                  <a:pt x="2115" y="1998"/>
                </a:cubicBezTo>
                <a:cubicBezTo>
                  <a:pt x="2115" y="1446"/>
                  <a:pt x="1668" y="999"/>
                  <a:pt x="1116" y="999"/>
                </a:cubicBezTo>
                <a:cubicBezTo>
                  <a:pt x="565" y="999"/>
                  <a:pt x="117" y="1446"/>
                  <a:pt x="117" y="1998"/>
                </a:cubicBezTo>
                <a:moveTo>
                  <a:pt x="946" y="3246"/>
                </a:moveTo>
                <a:cubicBezTo>
                  <a:pt x="1350" y="2978"/>
                  <a:pt x="1616" y="2519"/>
                  <a:pt x="1616" y="1998"/>
                </a:cubicBezTo>
                <a:cubicBezTo>
                  <a:pt x="1616" y="1722"/>
                  <a:pt x="1392" y="1498"/>
                  <a:pt x="1116" y="1498"/>
                </a:cubicBezTo>
                <a:cubicBezTo>
                  <a:pt x="840" y="1498"/>
                  <a:pt x="617" y="1722"/>
                  <a:pt x="617" y="1998"/>
                </a:cubicBezTo>
                <a:cubicBezTo>
                  <a:pt x="617" y="2274"/>
                  <a:pt x="393" y="2497"/>
                  <a:pt x="117" y="2497"/>
                </a:cubicBezTo>
              </a:path>
            </a:pathLst>
          </a:custGeom>
          <a:noFill/>
          <a:ln w="31750" cap="sq">
            <a:solidFill>
              <a:srgbClr val="FFB80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Tree>
    <p:extLst>
      <p:ext uri="{BB962C8B-B14F-4D97-AF65-F5344CB8AC3E}">
        <p14:creationId xmlns:p14="http://schemas.microsoft.com/office/powerpoint/2010/main" val="1718896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1EC35-F8DA-4DDD-B750-D96E241D4534}"/>
              </a:ext>
            </a:extLst>
          </p:cNvPr>
          <p:cNvSpPr>
            <a:spLocks noGrp="1"/>
          </p:cNvSpPr>
          <p:nvPr>
            <p:ph type="title"/>
          </p:nvPr>
        </p:nvSpPr>
        <p:spPr/>
        <p:txBody>
          <a:bodyPr/>
          <a:lstStyle/>
          <a:p>
            <a:r>
              <a:rPr lang="en-US" dirty="0"/>
              <a:t>Differential Privacy in Windows 10</a:t>
            </a:r>
          </a:p>
        </p:txBody>
      </p:sp>
      <p:sp>
        <p:nvSpPr>
          <p:cNvPr id="3" name="Text Placeholder 2">
            <a:extLst>
              <a:ext uri="{FF2B5EF4-FFF2-40B4-BE49-F238E27FC236}">
                <a16:creationId xmlns:a16="http://schemas.microsoft.com/office/drawing/2014/main" id="{9906CC2E-357E-4A16-AD82-D770149A9078}"/>
              </a:ext>
            </a:extLst>
          </p:cNvPr>
          <p:cNvSpPr>
            <a:spLocks noGrp="1"/>
          </p:cNvSpPr>
          <p:nvPr>
            <p:ph type="body" sz="quarter" idx="10"/>
          </p:nvPr>
        </p:nvSpPr>
        <p:spPr>
          <a:xfrm>
            <a:off x="587372" y="2028033"/>
            <a:ext cx="6818139" cy="2160509"/>
          </a:xfrm>
        </p:spPr>
        <p:txBody>
          <a:bodyPr/>
          <a:lstStyle/>
          <a:p>
            <a:pPr marL="285750" indent="-285750">
              <a:buFont typeface="Arial" panose="020B0604020202020204" pitchFamily="34" charset="0"/>
              <a:buChar char="•"/>
            </a:pPr>
            <a:r>
              <a:rPr lang="en-US" sz="2000" dirty="0"/>
              <a:t>In Windows 10, we wanted to be as Data Driven as possible</a:t>
            </a:r>
          </a:p>
          <a:p>
            <a:pPr marL="285750" indent="-285750">
              <a:buFont typeface="Arial" panose="020B0604020202020204" pitchFamily="34" charset="0"/>
              <a:buChar char="•"/>
            </a:pPr>
            <a:r>
              <a:rPr lang="en-US" sz="2000" dirty="0"/>
              <a:t>No more HIPPO decision making (HIPPO = </a:t>
            </a:r>
            <a:r>
              <a:rPr lang="en-US" sz="2000" b="1" dirty="0"/>
              <a:t>H</a:t>
            </a:r>
            <a:r>
              <a:rPr lang="en-US" sz="2000" dirty="0"/>
              <a:t>ighest </a:t>
            </a:r>
            <a:r>
              <a:rPr lang="en-US" sz="2000" b="1" dirty="0"/>
              <a:t>P</a:t>
            </a:r>
            <a:r>
              <a:rPr lang="en-US" sz="2000" dirty="0"/>
              <a:t>aid </a:t>
            </a:r>
            <a:r>
              <a:rPr lang="en-US" sz="2000" b="1" dirty="0"/>
              <a:t>P</a:t>
            </a:r>
            <a:r>
              <a:rPr lang="en-US" sz="2000" dirty="0"/>
              <a:t>erson </a:t>
            </a:r>
            <a:r>
              <a:rPr lang="en-US" sz="2000" b="1" dirty="0"/>
              <a:t>O</a:t>
            </a:r>
            <a:r>
              <a:rPr lang="en-US" sz="2000" dirty="0"/>
              <a:t>pinion)</a:t>
            </a:r>
          </a:p>
          <a:p>
            <a:pPr marL="285750" indent="-285750">
              <a:buFont typeface="Arial" panose="020B0604020202020204" pitchFamily="34" charset="0"/>
              <a:buChar char="•"/>
            </a:pPr>
            <a:r>
              <a:rPr lang="en-US" sz="2000" dirty="0"/>
              <a:t>Objective: try to emulate as best as we could an online service environment. </a:t>
            </a:r>
          </a:p>
          <a:p>
            <a:endParaRPr lang="en-US" dirty="0"/>
          </a:p>
        </p:txBody>
      </p:sp>
      <p:sp>
        <p:nvSpPr>
          <p:cNvPr id="4" name="Rectangle 3">
            <a:extLst>
              <a:ext uri="{FF2B5EF4-FFF2-40B4-BE49-F238E27FC236}">
                <a16:creationId xmlns:a16="http://schemas.microsoft.com/office/drawing/2014/main" id="{530184C1-AC55-4A71-9F57-26DDD6F8C9A4}"/>
              </a:ext>
            </a:extLst>
          </p:cNvPr>
          <p:cNvSpPr/>
          <p:nvPr/>
        </p:nvSpPr>
        <p:spPr>
          <a:xfrm>
            <a:off x="584202" y="5210944"/>
            <a:ext cx="6447663" cy="707886"/>
          </a:xfrm>
          <a:prstGeom prst="rect">
            <a:avLst/>
          </a:prstGeom>
        </p:spPr>
        <p:txBody>
          <a:bodyPr wrap="square">
            <a:spAutoFit/>
          </a:bodyPr>
          <a:lstStyle/>
          <a:p>
            <a:r>
              <a:rPr lang="en-US" sz="2000" b="1" dirty="0">
                <a:solidFill>
                  <a:srgbClr val="252525"/>
                </a:solidFill>
                <a:latin typeface="Segoe UI Semibold" panose="020B0502040204020203" pitchFamily="34" charset="0"/>
                <a:cs typeface="Segoe UI Semibold" panose="020B0502040204020203" pitchFamily="34" charset="0"/>
              </a:rPr>
              <a:t>Jim Barksdale, CEO of Netscape, famously said what could be summarized as </a:t>
            </a:r>
            <a:r>
              <a:rPr lang="en-US" sz="2000" b="1" u="sng" dirty="0">
                <a:solidFill>
                  <a:srgbClr val="00B295"/>
                </a:solidFill>
                <a:latin typeface="Segoe UI Semibold" panose="020B0502040204020203" pitchFamily="34" charset="0"/>
                <a:cs typeface="Segoe UI Semibold" panose="020B0502040204020203" pitchFamily="34" charset="0"/>
                <a:hlinkClick r:id="rId2">
                  <a:extLst>
                    <a:ext uri="{A12FA001-AC4F-418D-AE19-62706E023703}">
                      <ahyp:hlinkClr xmlns:ahyp="http://schemas.microsoft.com/office/drawing/2018/hyperlinkcolor" val="tx"/>
                    </a:ext>
                  </a:extLst>
                </a:hlinkClick>
              </a:rPr>
              <a:t>Data or </a:t>
            </a:r>
            <a:r>
              <a:rPr lang="en-US" sz="2000" b="1" u="sng" dirty="0" err="1">
                <a:solidFill>
                  <a:srgbClr val="00B295"/>
                </a:solidFill>
                <a:latin typeface="Segoe UI Semibold" panose="020B0502040204020203" pitchFamily="34" charset="0"/>
                <a:cs typeface="Segoe UI Semibold" panose="020B0502040204020203" pitchFamily="34" charset="0"/>
                <a:hlinkClick r:id="rId2">
                  <a:extLst>
                    <a:ext uri="{A12FA001-AC4F-418D-AE19-62706E023703}">
                      <ahyp:hlinkClr xmlns:ahyp="http://schemas.microsoft.com/office/drawing/2018/hyperlinkcolor" val="tx"/>
                    </a:ext>
                  </a:extLst>
                </a:hlinkClick>
              </a:rPr>
              <a:t>HiPPO</a:t>
            </a:r>
            <a:r>
              <a:rPr lang="en-US" sz="2000" b="1" dirty="0">
                <a:solidFill>
                  <a:srgbClr val="252525"/>
                </a:solidFill>
                <a:latin typeface="Segoe UI Semibold" panose="020B0502040204020203" pitchFamily="34" charset="0"/>
                <a:cs typeface="Segoe UI Semibold" panose="020B0502040204020203" pitchFamily="34" charset="0"/>
              </a:rPr>
              <a:t>.</a:t>
            </a:r>
            <a:endParaRPr lang="en-US" sz="2000" b="1" dirty="0">
              <a:latin typeface="Segoe UI Semibold" panose="020B0502040204020203" pitchFamily="34" charset="0"/>
              <a:cs typeface="Segoe UI Semibold" panose="020B0502040204020203" pitchFamily="34" charset="0"/>
            </a:endParaRPr>
          </a:p>
        </p:txBody>
      </p:sp>
      <p:sp>
        <p:nvSpPr>
          <p:cNvPr id="5" name="Rectangle 4">
            <a:extLst>
              <a:ext uri="{FF2B5EF4-FFF2-40B4-BE49-F238E27FC236}">
                <a16:creationId xmlns:a16="http://schemas.microsoft.com/office/drawing/2014/main" id="{B3FA367A-3597-4E07-99DB-81E4A57D2B14}"/>
              </a:ext>
            </a:extLst>
          </p:cNvPr>
          <p:cNvSpPr/>
          <p:nvPr/>
        </p:nvSpPr>
        <p:spPr>
          <a:xfrm>
            <a:off x="584201" y="6501623"/>
            <a:ext cx="2728632" cy="261610"/>
          </a:xfrm>
          <a:prstGeom prst="rect">
            <a:avLst/>
          </a:prstGeom>
        </p:spPr>
        <p:txBody>
          <a:bodyPr wrap="none">
            <a:spAutoFit/>
          </a:bodyPr>
          <a:lstStyle/>
          <a:p>
            <a:r>
              <a:rPr lang="en-US" sz="1100" b="1" dirty="0">
                <a:solidFill>
                  <a:srgbClr val="525351"/>
                </a:solidFill>
                <a:latin typeface="Segoe UI" panose="020B0502040204020203" pitchFamily="34" charset="0"/>
                <a:cs typeface="Segoe UI" panose="020B0502040204020203" pitchFamily="34" charset="0"/>
              </a:rPr>
              <a:t>Source</a:t>
            </a:r>
            <a:r>
              <a:rPr lang="en-US" sz="1100" dirty="0">
                <a:solidFill>
                  <a:srgbClr val="525351"/>
                </a:solidFill>
              </a:rPr>
              <a:t> https://exp-platform.com/hippo/</a:t>
            </a:r>
          </a:p>
        </p:txBody>
      </p:sp>
      <p:pic>
        <p:nvPicPr>
          <p:cNvPr id="1026" name="Picture 2" descr="Image result for highest paid person opinion">
            <a:extLst>
              <a:ext uri="{FF2B5EF4-FFF2-40B4-BE49-F238E27FC236}">
                <a16:creationId xmlns:a16="http://schemas.microsoft.com/office/drawing/2014/main" id="{C64F4BD2-802A-42B0-8DB4-22EF1E64794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0880" b="43068"/>
          <a:stretch/>
        </p:blipFill>
        <p:spPr bwMode="auto">
          <a:xfrm>
            <a:off x="8034103" y="2732157"/>
            <a:ext cx="4047933" cy="2609823"/>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F9FF6176-3C42-4C2D-96DD-AD5E582640AE}"/>
              </a:ext>
            </a:extLst>
          </p:cNvPr>
          <p:cNvSpPr/>
          <p:nvPr/>
        </p:nvSpPr>
        <p:spPr>
          <a:xfrm>
            <a:off x="442866" y="4119347"/>
            <a:ext cx="6968995" cy="954107"/>
          </a:xfrm>
          <a:prstGeom prst="rect">
            <a:avLst/>
          </a:prstGeom>
        </p:spPr>
        <p:txBody>
          <a:bodyPr wrap="square">
            <a:spAutoFit/>
          </a:bodyPr>
          <a:lstStyle/>
          <a:p>
            <a:r>
              <a:rPr lang="en-US" sz="2800" dirty="0">
                <a:solidFill>
                  <a:srgbClr val="252525"/>
                </a:solidFill>
                <a:latin typeface="Segoe UI Light" panose="020B0502040204020203" pitchFamily="34" charset="0"/>
                <a:cs typeface="Segoe UI Light" panose="020B0502040204020203" pitchFamily="34" charset="0"/>
              </a:rPr>
              <a:t>"If we have data, let’s look at data. If all we</a:t>
            </a:r>
          </a:p>
          <a:p>
            <a:r>
              <a:rPr lang="en-US" sz="2800" spc="300" dirty="0">
                <a:solidFill>
                  <a:srgbClr val="252525"/>
                </a:solidFill>
                <a:latin typeface="Segoe UI Light" panose="020B0502040204020203" pitchFamily="34" charset="0"/>
                <a:cs typeface="Segoe UI Light" panose="020B0502040204020203" pitchFamily="34" charset="0"/>
              </a:rPr>
              <a:t> </a:t>
            </a:r>
            <a:r>
              <a:rPr lang="en-US" sz="2800" dirty="0">
                <a:solidFill>
                  <a:srgbClr val="252525"/>
                </a:solidFill>
                <a:latin typeface="Segoe UI Light" panose="020B0502040204020203" pitchFamily="34" charset="0"/>
                <a:cs typeface="Segoe UI Light" panose="020B0502040204020203" pitchFamily="34" charset="0"/>
              </a:rPr>
              <a:t>have are opinions, let’s go with mine."</a:t>
            </a:r>
            <a:endParaRPr lang="en-US" sz="2800" dirty="0">
              <a:latin typeface="Segoe UI Light" panose="020B0502040204020203" pitchFamily="34" charset="0"/>
              <a:cs typeface="Segoe UI Light" panose="020B0502040204020203" pitchFamily="34" charset="0"/>
            </a:endParaRPr>
          </a:p>
        </p:txBody>
      </p:sp>
      <p:sp>
        <p:nvSpPr>
          <p:cNvPr id="7" name="TextBox 6">
            <a:extLst>
              <a:ext uri="{FF2B5EF4-FFF2-40B4-BE49-F238E27FC236}">
                <a16:creationId xmlns:a16="http://schemas.microsoft.com/office/drawing/2014/main" id="{58A55892-2665-9442-9E5A-A736036916BD}"/>
              </a:ext>
            </a:extLst>
          </p:cNvPr>
          <p:cNvSpPr txBox="1"/>
          <p:nvPr/>
        </p:nvSpPr>
        <p:spPr>
          <a:xfrm>
            <a:off x="9644974" y="2041040"/>
            <a:ext cx="2491845" cy="523220"/>
          </a:xfrm>
          <a:prstGeom prst="rect">
            <a:avLst/>
          </a:prstGeom>
          <a:noFill/>
        </p:spPr>
        <p:txBody>
          <a:bodyPr wrap="square" lIns="0" tIns="0" rIns="0" bIns="0" rtlCol="0">
            <a:spAutoFit/>
          </a:bodyPr>
          <a:lstStyle/>
          <a:p>
            <a:pPr algn="l"/>
            <a:r>
              <a:rPr lang="en-US" sz="1700" dirty="0">
                <a:gradFill>
                  <a:gsLst>
                    <a:gs pos="2917">
                      <a:schemeClr val="tx1"/>
                    </a:gs>
                    <a:gs pos="30000">
                      <a:schemeClr val="tx1"/>
                    </a:gs>
                  </a:gsLst>
                  <a:lin ang="5400000" scaled="0"/>
                </a:gradFill>
              </a:rPr>
              <a:t>Whoever has the gold makes the rules!</a:t>
            </a:r>
          </a:p>
        </p:txBody>
      </p:sp>
      <p:sp>
        <p:nvSpPr>
          <p:cNvPr id="9" name="TextBox 8">
            <a:extLst>
              <a:ext uri="{FF2B5EF4-FFF2-40B4-BE49-F238E27FC236}">
                <a16:creationId xmlns:a16="http://schemas.microsoft.com/office/drawing/2014/main" id="{6BF8FB68-2AE1-8249-96E3-191ABE917E0B}"/>
              </a:ext>
            </a:extLst>
          </p:cNvPr>
          <p:cNvSpPr txBox="1"/>
          <p:nvPr/>
        </p:nvSpPr>
        <p:spPr>
          <a:xfrm>
            <a:off x="8270480" y="5388564"/>
            <a:ext cx="3811556" cy="276999"/>
          </a:xfrm>
          <a:prstGeom prst="rect">
            <a:avLst/>
          </a:prstGeom>
          <a:noFill/>
        </p:spPr>
        <p:txBody>
          <a:bodyPr wrap="none" lIns="0" tIns="0" rIns="0" bIns="0" rtlCol="0">
            <a:spAutoFit/>
          </a:bodyPr>
          <a:lstStyle/>
          <a:p>
            <a:pPr algn="l"/>
            <a:r>
              <a:rPr lang="en-US" b="1" dirty="0">
                <a:solidFill>
                  <a:srgbClr val="00B295"/>
                </a:solidFill>
                <a:latin typeface="Segoe UI" panose="020B0502040204020203" pitchFamily="34" charset="0"/>
                <a:cs typeface="Segoe UI" panose="020B0502040204020203" pitchFamily="34" charset="0"/>
              </a:rPr>
              <a:t>HIPPO</a:t>
            </a:r>
            <a:r>
              <a:rPr lang="en-US" dirty="0">
                <a:solidFill>
                  <a:srgbClr val="00B295"/>
                </a:solidFill>
              </a:rPr>
              <a:t> Highest Paid Person’s Opinion</a:t>
            </a:r>
          </a:p>
        </p:txBody>
      </p:sp>
      <p:cxnSp>
        <p:nvCxnSpPr>
          <p:cNvPr id="10" name="Straight Connector 9">
            <a:extLst>
              <a:ext uri="{FF2B5EF4-FFF2-40B4-BE49-F238E27FC236}">
                <a16:creationId xmlns:a16="http://schemas.microsoft.com/office/drawing/2014/main" id="{0E9965BA-386B-FA4D-9E95-69F5ACC9AEE9}"/>
              </a:ext>
            </a:extLst>
          </p:cNvPr>
          <p:cNvCxnSpPr>
            <a:cxnSpLocks/>
          </p:cNvCxnSpPr>
          <p:nvPr/>
        </p:nvCxnSpPr>
        <p:spPr>
          <a:xfrm>
            <a:off x="9515035" y="2103120"/>
            <a:ext cx="0" cy="84652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960930F3-CF2B-A347-99AB-7A56F8207BEE}"/>
              </a:ext>
            </a:extLst>
          </p:cNvPr>
          <p:cNvSpPr txBox="1"/>
          <p:nvPr/>
        </p:nvSpPr>
        <p:spPr>
          <a:xfrm>
            <a:off x="8270480" y="5664183"/>
            <a:ext cx="2293898" cy="169277"/>
          </a:xfrm>
          <a:prstGeom prst="rect">
            <a:avLst/>
          </a:prstGeom>
          <a:noFill/>
        </p:spPr>
        <p:txBody>
          <a:bodyPr wrap="none" lIns="0" tIns="0" rIns="0" bIns="0" rtlCol="0">
            <a:spAutoFit/>
          </a:bodyPr>
          <a:lstStyle/>
          <a:p>
            <a:pPr algn="l"/>
            <a:r>
              <a:rPr lang="en-US" sz="1100" b="1" dirty="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Source</a:t>
            </a:r>
            <a:r>
              <a:rPr lang="en-US" sz="1100" dirty="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 </a:t>
            </a:r>
            <a:r>
              <a:rPr lang="en-US" sz="1100" dirty="0" err="1">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deanondelivery.com</a:t>
            </a:r>
            <a:r>
              <a:rPr lang="en-US" sz="1100" dirty="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 </a:t>
            </a:r>
            <a:r>
              <a:rPr lang="en-US" sz="1100" i="1" dirty="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by </a:t>
            </a:r>
            <a:r>
              <a:rPr lang="en-US" sz="1100" i="1" dirty="0" err="1">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Jafar</a:t>
            </a:r>
            <a:endParaRPr lang="en-US" sz="1100" i="1" dirty="0">
              <a:gradFill>
                <a:gsLst>
                  <a:gs pos="2917">
                    <a:schemeClr val="tx1"/>
                  </a:gs>
                  <a:gs pos="30000">
                    <a:schemeClr val="tx1"/>
                  </a:gs>
                </a:gsLst>
                <a:lin ang="5400000" scaled="0"/>
              </a:gra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692990612"/>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2D38A997-D5BC-6143-9ECE-C165D8CD91FA}"/>
              </a:ext>
            </a:extLst>
          </p:cNvPr>
          <p:cNvCxnSpPr>
            <a:cxnSpLocks/>
          </p:cNvCxnSpPr>
          <p:nvPr/>
        </p:nvCxnSpPr>
        <p:spPr>
          <a:xfrm>
            <a:off x="7620000" y="4467497"/>
            <a:ext cx="4572000" cy="0"/>
          </a:xfrm>
          <a:prstGeom prst="line">
            <a:avLst/>
          </a:prstGeom>
          <a:ln w="31750">
            <a:gradFill flip="none" rotWithShape="1">
              <a:gsLst>
                <a:gs pos="0">
                  <a:srgbClr val="FFB803">
                    <a:alpha val="0"/>
                  </a:srgbClr>
                </a:gs>
                <a:gs pos="28000">
                  <a:srgbClr val="FFB803"/>
                </a:gs>
              </a:gsLst>
              <a:lin ang="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B49E25D7-B5D6-43D6-A87D-8C672DB472CE}"/>
              </a:ext>
            </a:extLst>
          </p:cNvPr>
          <p:cNvSpPr>
            <a:spLocks noGrp="1"/>
          </p:cNvSpPr>
          <p:nvPr>
            <p:ph type="title"/>
          </p:nvPr>
        </p:nvSpPr>
        <p:spPr/>
        <p:txBody>
          <a:bodyPr/>
          <a:lstStyle/>
          <a:p>
            <a:r>
              <a:rPr lang="en-US" dirty="0"/>
              <a:t>Windows 10 Telemetry</a:t>
            </a:r>
          </a:p>
        </p:txBody>
      </p:sp>
      <p:sp>
        <p:nvSpPr>
          <p:cNvPr id="3" name="Text Placeholder 2">
            <a:extLst>
              <a:ext uri="{FF2B5EF4-FFF2-40B4-BE49-F238E27FC236}">
                <a16:creationId xmlns:a16="http://schemas.microsoft.com/office/drawing/2014/main" id="{94B32AF8-90F0-41F4-A9E6-A07B9B008103}"/>
              </a:ext>
            </a:extLst>
          </p:cNvPr>
          <p:cNvSpPr>
            <a:spLocks noGrp="1"/>
          </p:cNvSpPr>
          <p:nvPr>
            <p:ph type="body" sz="quarter" idx="10"/>
          </p:nvPr>
        </p:nvSpPr>
        <p:spPr>
          <a:xfrm>
            <a:off x="587372" y="2028033"/>
            <a:ext cx="6806205" cy="4329905"/>
          </a:xfrm>
        </p:spPr>
        <p:txBody>
          <a:bodyPr/>
          <a:lstStyle/>
          <a:p>
            <a:pPr marL="285750" indent="-285750">
              <a:lnSpc>
                <a:spcPts val="3400"/>
              </a:lnSpc>
              <a:buFont typeface="Arial" panose="020B0604020202020204" pitchFamily="34" charset="0"/>
              <a:buChar char="•"/>
            </a:pPr>
            <a:r>
              <a:rPr lang="en-US" sz="2400" dirty="0"/>
              <a:t>In Windows 10 we collect a lot of metrics in an anonymous way as part of telemetry </a:t>
            </a:r>
          </a:p>
          <a:p>
            <a:pPr marL="285750" indent="-285750">
              <a:lnSpc>
                <a:spcPts val="3400"/>
              </a:lnSpc>
              <a:buFont typeface="Arial" panose="020B0604020202020204" pitchFamily="34" charset="0"/>
              <a:buChar char="•"/>
            </a:pPr>
            <a:r>
              <a:rPr lang="en-US" sz="2400" dirty="0"/>
              <a:t>Users have the option to Opt-Out from telemetry</a:t>
            </a:r>
          </a:p>
          <a:p>
            <a:pPr marL="285750" indent="-285750">
              <a:lnSpc>
                <a:spcPts val="3400"/>
              </a:lnSpc>
              <a:buFont typeface="Arial" panose="020B0604020202020204" pitchFamily="34" charset="0"/>
              <a:buChar char="•"/>
            </a:pPr>
            <a:r>
              <a:rPr lang="en-US" sz="2400" dirty="0"/>
              <a:t>There is a tradeoff between data collection and opt-out rate</a:t>
            </a:r>
          </a:p>
          <a:p>
            <a:pPr marL="285750" indent="-285750">
              <a:lnSpc>
                <a:spcPts val="3400"/>
              </a:lnSpc>
              <a:buFont typeface="Arial" panose="020B0604020202020204" pitchFamily="34" charset="0"/>
              <a:buChar char="•"/>
            </a:pPr>
            <a:r>
              <a:rPr lang="en-US" sz="2400" dirty="0"/>
              <a:t>We still have 100s of millions of devices that </a:t>
            </a:r>
            <a:br>
              <a:rPr lang="en-US" sz="2400" dirty="0"/>
            </a:br>
            <a:r>
              <a:rPr lang="en-US" sz="2400" dirty="0"/>
              <a:t>don’t opt-out</a:t>
            </a:r>
          </a:p>
          <a:p>
            <a:pPr>
              <a:lnSpc>
                <a:spcPts val="3400"/>
              </a:lnSpc>
            </a:pPr>
            <a:r>
              <a:rPr lang="en-US" sz="2400" b="1" dirty="0">
                <a:solidFill>
                  <a:srgbClr val="00B295"/>
                </a:solidFill>
                <a:latin typeface="Segoe UI" panose="020B0502040204020203" pitchFamily="34" charset="0"/>
                <a:cs typeface="Segoe UI" panose="020B0502040204020203" pitchFamily="34" charset="0"/>
              </a:rPr>
              <a:t>Problem</a:t>
            </a:r>
            <a:r>
              <a:rPr lang="en-US" sz="2400" b="1" dirty="0">
                <a:solidFill>
                  <a:srgbClr val="00B295"/>
                </a:solidFill>
              </a:rPr>
              <a:t> Information from out-out machines is NOT missing at random</a:t>
            </a:r>
          </a:p>
        </p:txBody>
      </p:sp>
      <p:pic>
        <p:nvPicPr>
          <p:cNvPr id="5122" name="Picture 2" descr="Image result for windows 10 box">
            <a:extLst>
              <a:ext uri="{FF2B5EF4-FFF2-40B4-BE49-F238E27FC236}">
                <a16:creationId xmlns:a16="http://schemas.microsoft.com/office/drawing/2014/main" id="{004E1F10-BDD7-4028-A480-FC2C5D066061}"/>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4700" b="99400" l="10000" r="90000">
                        <a14:foregroundMark x1="16647" y1="13173" x2="25100" y2="5100"/>
                        <a14:foregroundMark x1="25100" y1="5100" x2="76300" y2="10800"/>
                        <a14:foregroundMark x1="76300" y1="10800" x2="81800" y2="27000"/>
                        <a14:foregroundMark x1="16391" y1="54206" x2="16393" y2="54762"/>
                        <a14:foregroundMark x1="17582" y1="86105" x2="19800" y2="93700"/>
                        <a14:foregroundMark x1="19800" y1="93700" x2="69500" y2="81600"/>
                        <a14:foregroundMark x1="69500" y1="81600" x2="77100" y2="71800"/>
                        <a14:foregroundMark x1="77100" y1="71800" x2="80200" y2="15800"/>
                        <a14:foregroundMark x1="80200" y1="15800" x2="68600" y2="10400"/>
                        <a14:foregroundMark x1="68600" y1="10400" x2="17720" y2="4812"/>
                        <a14:foregroundMark x1="20300" y1="5800" x2="20300" y2="28300"/>
                        <a14:foregroundMark x1="20300" y1="28300" x2="43000" y2="14100"/>
                        <a14:foregroundMark x1="43000" y1="14100" x2="29200" y2="53300"/>
                        <a14:foregroundMark x1="29200" y1="53300" x2="48100" y2="45400"/>
                        <a14:foregroundMark x1="48100" y1="45400" x2="43600" y2="60200"/>
                        <a14:foregroundMark x1="43600" y1="60200" x2="44400" y2="79600"/>
                        <a14:foregroundMark x1="44400" y1="79600" x2="36100" y2="94200"/>
                        <a14:foregroundMark x1="36100" y1="94200" x2="57600" y2="85200"/>
                        <a14:foregroundMark x1="57600" y1="85200" x2="56282" y2="93000"/>
                        <a14:foregroundMark x1="62780" y1="92867" x2="67500" y2="88800"/>
                        <a14:foregroundMark x1="67500" y1="88800" x2="71900" y2="67300"/>
                        <a14:foregroundMark x1="71900" y1="67300" x2="70900" y2="53500"/>
                        <a14:foregroundMark x1="70900" y1="53500" x2="70900" y2="53500"/>
                        <a14:backgroundMark x1="69900" y1="95700" x2="45600" y2="99800"/>
                        <a14:backgroundMark x1="54000" y1="97600" x2="59600" y2="94800"/>
                        <a14:backgroundMark x1="53100" y1="96300" x2="62100" y2="94100"/>
                        <a14:backgroundMark x1="62100" y1="93800" x2="54000" y2="94800"/>
                        <a14:backgroundMark x1="62400" y1="93800" x2="59900" y2="94400"/>
                        <a14:backgroundMark x1="13700" y1="4500" x2="13700" y2="32600"/>
                        <a14:backgroundMark x1="16200" y1="3300" x2="12400" y2="32900"/>
                        <a14:backgroundMark x1="12400" y1="32900" x2="11800" y2="34500"/>
                        <a14:backgroundMark x1="14600" y1="15400" x2="15600" y2="54800"/>
                        <a14:backgroundMark x1="14600" y1="54200" x2="15900" y2="86600"/>
                        <a14:backgroundMark x1="14600" y1="56000" x2="15600" y2="55700"/>
                        <a14:backgroundMark x1="15300" y1="55100" x2="16800" y2="59800"/>
                      </a14:backgroundRemoval>
                    </a14:imgEffect>
                  </a14:imgLayer>
                </a14:imgProps>
              </a:ext>
              <a:ext uri="{28A0092B-C50C-407E-A947-70E740481C1C}">
                <a14:useLocalDpi xmlns:a14="http://schemas.microsoft.com/office/drawing/2010/main" val="0"/>
              </a:ext>
            </a:extLst>
          </a:blip>
          <a:srcRect/>
          <a:stretch>
            <a:fillRect/>
          </a:stretch>
        </p:blipFill>
        <p:spPr bwMode="auto">
          <a:xfrm>
            <a:off x="7909109" y="1836003"/>
            <a:ext cx="4183166" cy="4183166"/>
          </a:xfrm>
          <a:prstGeom prst="rect">
            <a:avLst/>
          </a:prstGeom>
          <a:noFill/>
          <a:effectLst>
            <a:outerShdw blurRad="330200" dist="215900" dir="5400000" algn="t" rotWithShape="0">
              <a:prstClr val="black">
                <a:alpha val="10000"/>
              </a:prstClr>
            </a:outerShdw>
          </a:effectLst>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2F1A78A3-9303-9348-831A-9EC6312842C3}"/>
              </a:ext>
            </a:extLst>
          </p:cNvPr>
          <p:cNvSpPr/>
          <p:nvPr/>
        </p:nvSpPr>
        <p:spPr bwMode="auto">
          <a:xfrm>
            <a:off x="-602962" y="0"/>
            <a:ext cx="374073" cy="202803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540036994"/>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B51242-E67B-4D94-BD73-9F58B040AF93}"/>
              </a:ext>
            </a:extLst>
          </p:cNvPr>
          <p:cNvSpPr>
            <a:spLocks noGrp="1"/>
          </p:cNvSpPr>
          <p:nvPr>
            <p:ph type="title"/>
          </p:nvPr>
        </p:nvSpPr>
        <p:spPr/>
        <p:txBody>
          <a:bodyPr/>
          <a:lstStyle/>
          <a:p>
            <a:r>
              <a:rPr lang="en-US" dirty="0"/>
              <a:t>Windows 10 Telemetry</a:t>
            </a:r>
          </a:p>
        </p:txBody>
      </p:sp>
      <p:sp>
        <p:nvSpPr>
          <p:cNvPr id="3" name="Text Placeholder 2">
            <a:extLst>
              <a:ext uri="{FF2B5EF4-FFF2-40B4-BE49-F238E27FC236}">
                <a16:creationId xmlns:a16="http://schemas.microsoft.com/office/drawing/2014/main" id="{5317E4CC-8EE3-43D7-BC21-0F092F5082EC}"/>
              </a:ext>
            </a:extLst>
          </p:cNvPr>
          <p:cNvSpPr>
            <a:spLocks noGrp="1"/>
          </p:cNvSpPr>
          <p:nvPr>
            <p:ph type="body" sz="quarter" idx="10"/>
          </p:nvPr>
        </p:nvSpPr>
        <p:spPr>
          <a:xfrm>
            <a:off x="587372" y="2028033"/>
            <a:ext cx="5032971" cy="2160509"/>
          </a:xfrm>
        </p:spPr>
        <p:txBody>
          <a:bodyPr/>
          <a:lstStyle/>
          <a:p>
            <a:r>
              <a:rPr lang="en-US" sz="2400" dirty="0" err="1"/>
              <a:t>Opt</a:t>
            </a:r>
            <a:r>
              <a:rPr lang="en-US" sz="2400" dirty="0"/>
              <a:t> out users effect on metrics</a:t>
            </a:r>
          </a:p>
          <a:p>
            <a:pPr>
              <a:spcBef>
                <a:spcPts val="1272"/>
              </a:spcBef>
            </a:pPr>
            <a:r>
              <a:rPr lang="en-US" sz="2800" b="1" dirty="0">
                <a:solidFill>
                  <a:srgbClr val="00B295"/>
                </a:solidFill>
              </a:rPr>
              <a:t>out-out machines is NOT missing at random</a:t>
            </a:r>
          </a:p>
          <a:p>
            <a:endParaRPr lang="en-US" sz="2000" dirty="0"/>
          </a:p>
          <a:p>
            <a:endParaRPr lang="en-US" sz="2000" dirty="0"/>
          </a:p>
        </p:txBody>
      </p:sp>
      <p:pic>
        <p:nvPicPr>
          <p:cNvPr id="4" name="Picture 3">
            <a:extLst>
              <a:ext uri="{FF2B5EF4-FFF2-40B4-BE49-F238E27FC236}">
                <a16:creationId xmlns:a16="http://schemas.microsoft.com/office/drawing/2014/main" id="{7475DE6C-1D10-49AC-88E7-A3DB578A355A}"/>
              </a:ext>
            </a:extLst>
          </p:cNvPr>
          <p:cNvPicPr>
            <a:picLocks noChangeAspect="1"/>
          </p:cNvPicPr>
          <p:nvPr/>
        </p:nvPicPr>
        <p:blipFill>
          <a:blip r:embed="rId2"/>
          <a:stretch>
            <a:fillRect/>
          </a:stretch>
        </p:blipFill>
        <p:spPr>
          <a:xfrm>
            <a:off x="6957058" y="996554"/>
            <a:ext cx="5032971" cy="5074480"/>
          </a:xfrm>
          <a:prstGeom prst="rect">
            <a:avLst/>
          </a:prstGeom>
        </p:spPr>
      </p:pic>
    </p:spTree>
    <p:extLst>
      <p:ext uri="{BB962C8B-B14F-4D97-AF65-F5344CB8AC3E}">
        <p14:creationId xmlns:p14="http://schemas.microsoft.com/office/powerpoint/2010/main" val="641281877"/>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9E3E46-7AA8-423B-9045-A7957EA687F7}"/>
              </a:ext>
            </a:extLst>
          </p:cNvPr>
          <p:cNvSpPr>
            <a:spLocks noGrp="1"/>
          </p:cNvSpPr>
          <p:nvPr>
            <p:ph type="title"/>
          </p:nvPr>
        </p:nvSpPr>
        <p:spPr/>
        <p:txBody>
          <a:bodyPr/>
          <a:lstStyle/>
          <a:p>
            <a:r>
              <a:rPr lang="en-US" dirty="0"/>
              <a:t>Windows 10 Telemetry</a:t>
            </a:r>
          </a:p>
        </p:txBody>
      </p:sp>
      <p:sp>
        <p:nvSpPr>
          <p:cNvPr id="3" name="Text Placeholder 2">
            <a:extLst>
              <a:ext uri="{FF2B5EF4-FFF2-40B4-BE49-F238E27FC236}">
                <a16:creationId xmlns:a16="http://schemas.microsoft.com/office/drawing/2014/main" id="{8FDF1D4A-B7AB-45E9-8E80-A66B11B5A547}"/>
              </a:ext>
            </a:extLst>
          </p:cNvPr>
          <p:cNvSpPr>
            <a:spLocks noGrp="1"/>
          </p:cNvSpPr>
          <p:nvPr>
            <p:ph type="body" sz="quarter" idx="10"/>
          </p:nvPr>
        </p:nvSpPr>
        <p:spPr>
          <a:xfrm>
            <a:off x="587372" y="2028033"/>
            <a:ext cx="7765058" cy="3253651"/>
          </a:xfrm>
        </p:spPr>
        <p:txBody>
          <a:bodyPr/>
          <a:lstStyle/>
          <a:p>
            <a:pPr marL="285750" indent="-285750">
              <a:spcBef>
                <a:spcPts val="1080"/>
              </a:spcBef>
              <a:buFont typeface="Arial" panose="020B0604020202020204" pitchFamily="34" charset="0"/>
              <a:buChar char="•"/>
            </a:pPr>
            <a:r>
              <a:rPr lang="en-US" sz="2000" dirty="0"/>
              <a:t>To help with this problem we needed a solution that could provide us with the signal, but without affecting the privacy of the individuals</a:t>
            </a:r>
          </a:p>
          <a:p>
            <a:pPr marL="285750" indent="-285750">
              <a:spcBef>
                <a:spcPts val="2500"/>
              </a:spcBef>
              <a:buFont typeface="Arial" panose="020B0604020202020204" pitchFamily="34" charset="0"/>
              <a:buChar char="•"/>
            </a:pPr>
            <a:r>
              <a:rPr lang="en-US" sz="2000" b="1" dirty="0">
                <a:solidFill>
                  <a:srgbClr val="00B295"/>
                </a:solidFill>
                <a:latin typeface="Segoe UI Semibold" panose="020B0502040204020203" pitchFamily="34" charset="0"/>
                <a:cs typeface="Segoe UI Semibold" panose="020B0502040204020203" pitchFamily="34" charset="0"/>
              </a:rPr>
              <a:t>Solution: use Differential Privacy</a:t>
            </a:r>
          </a:p>
          <a:p>
            <a:pPr lvl="1">
              <a:spcBef>
                <a:spcPts val="1080"/>
              </a:spcBef>
            </a:pPr>
            <a:r>
              <a:rPr lang="en-US" b="1" dirty="0">
                <a:latin typeface="Segoe UI Semibold" panose="020B0502040204020203" pitchFamily="34" charset="0"/>
                <a:cs typeface="Segoe UI Semibold" panose="020B0502040204020203" pitchFamily="34" charset="0"/>
              </a:rPr>
              <a:t>We can’t have a trusted curator </a:t>
            </a:r>
            <a:r>
              <a:rPr lang="en-US" b="1" dirty="0">
                <a:latin typeface="Segoe UI Semibold" panose="020B0502040204020203" pitchFamily="34" charset="0"/>
                <a:cs typeface="Segoe UI Semibold" panose="020B0502040204020203" pitchFamily="34" charset="0"/>
                <a:sym typeface="Wingdings" panose="05000000000000000000" pitchFamily="2" charset="2"/>
              </a:rPr>
              <a:t> Local Differential Privacy (LDP)</a:t>
            </a:r>
          </a:p>
          <a:p>
            <a:pPr lvl="1">
              <a:spcBef>
                <a:spcPts val="1080"/>
              </a:spcBef>
            </a:pPr>
            <a:r>
              <a:rPr lang="en-US" dirty="0"/>
              <a:t>In LDP differential privacy happens before data is being transmitted</a:t>
            </a:r>
          </a:p>
          <a:p>
            <a:pPr lvl="1">
              <a:spcBef>
                <a:spcPts val="1080"/>
              </a:spcBef>
            </a:pPr>
            <a:r>
              <a:rPr lang="en-US" dirty="0">
                <a:sym typeface="Wingdings" panose="05000000000000000000" pitchFamily="2" charset="2"/>
              </a:rPr>
              <a:t>LDP is a generalization from S.L Warner’s Randomize response</a:t>
            </a:r>
          </a:p>
        </p:txBody>
      </p:sp>
      <p:pic>
        <p:nvPicPr>
          <p:cNvPr id="4" name="Picture 3">
            <a:extLst>
              <a:ext uri="{FF2B5EF4-FFF2-40B4-BE49-F238E27FC236}">
                <a16:creationId xmlns:a16="http://schemas.microsoft.com/office/drawing/2014/main" id="{0170A082-0F17-41D8-AAE1-1907424C31F2}"/>
              </a:ext>
            </a:extLst>
          </p:cNvPr>
          <p:cNvPicPr/>
          <p:nvPr/>
        </p:nvPicPr>
        <p:blipFill>
          <a:blip r:embed="rId2">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05737" y="5404700"/>
            <a:ext cx="9573578" cy="1015847"/>
          </a:xfrm>
          <a:prstGeom prst="rect">
            <a:avLst/>
          </a:prstGeom>
          <a:noFill/>
          <a:ln>
            <a:noFill/>
          </a:ln>
        </p:spPr>
      </p:pic>
      <p:pic>
        <p:nvPicPr>
          <p:cNvPr id="5" name="Picture 4">
            <a:extLst>
              <a:ext uri="{FF2B5EF4-FFF2-40B4-BE49-F238E27FC236}">
                <a16:creationId xmlns:a16="http://schemas.microsoft.com/office/drawing/2014/main" id="{9E9A8BD6-1EF1-4E9A-98DD-43C6362A9686}"/>
              </a:ext>
            </a:extLst>
          </p:cNvPr>
          <p:cNvPicPr>
            <a:picLocks noChangeAspect="1"/>
          </p:cNvPicPr>
          <p:nvPr/>
        </p:nvPicPr>
        <p:blipFill>
          <a:blip r:embed="rId3"/>
          <a:stretch>
            <a:fillRect/>
          </a:stretch>
        </p:blipFill>
        <p:spPr>
          <a:xfrm>
            <a:off x="8573527" y="464025"/>
            <a:ext cx="3174845" cy="4670012"/>
          </a:xfrm>
          <a:prstGeom prst="rect">
            <a:avLst/>
          </a:prstGeom>
        </p:spPr>
      </p:pic>
    </p:spTree>
    <p:extLst>
      <p:ext uri="{BB962C8B-B14F-4D97-AF65-F5344CB8AC3E}">
        <p14:creationId xmlns:p14="http://schemas.microsoft.com/office/powerpoint/2010/main" val="1437901182"/>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DAC6A5-9804-4D1A-847C-76A475CB7742}"/>
              </a:ext>
            </a:extLst>
          </p:cNvPr>
          <p:cNvSpPr>
            <a:spLocks noGrp="1"/>
          </p:cNvSpPr>
          <p:nvPr>
            <p:ph type="title"/>
          </p:nvPr>
        </p:nvSpPr>
        <p:spPr/>
        <p:txBody>
          <a:bodyPr/>
          <a:lstStyle/>
          <a:p>
            <a:r>
              <a:rPr lang="en-US" dirty="0"/>
              <a:t>Windows 10 Telemetry</a:t>
            </a:r>
          </a:p>
        </p:txBody>
      </p:sp>
      <p:sp>
        <p:nvSpPr>
          <p:cNvPr id="3" name="Text Placeholder 2">
            <a:extLst>
              <a:ext uri="{FF2B5EF4-FFF2-40B4-BE49-F238E27FC236}">
                <a16:creationId xmlns:a16="http://schemas.microsoft.com/office/drawing/2014/main" id="{DEA10756-6133-4AD3-9952-E22BD76D547C}"/>
              </a:ext>
            </a:extLst>
          </p:cNvPr>
          <p:cNvSpPr>
            <a:spLocks noGrp="1"/>
          </p:cNvSpPr>
          <p:nvPr>
            <p:ph type="body" sz="quarter" idx="10"/>
          </p:nvPr>
        </p:nvSpPr>
        <p:spPr>
          <a:xfrm>
            <a:off x="587372" y="2028033"/>
            <a:ext cx="8051661" cy="3540254"/>
          </a:xfrm>
        </p:spPr>
        <p:txBody>
          <a:bodyPr/>
          <a:lstStyle/>
          <a:p>
            <a:pPr marL="285750" indent="-285750">
              <a:spcBef>
                <a:spcPts val="1680"/>
              </a:spcBef>
              <a:buFont typeface="Arial" panose="020B0604020202020204" pitchFamily="34" charset="0"/>
              <a:buChar char="•"/>
            </a:pPr>
            <a:r>
              <a:rPr lang="en-US" sz="2000" dirty="0"/>
              <a:t>For a lot of LDP models (for example in surveys) you collect the data once, and this works very well</a:t>
            </a:r>
          </a:p>
          <a:p>
            <a:pPr marL="285750" indent="-285750">
              <a:spcBef>
                <a:spcPts val="1680"/>
              </a:spcBef>
              <a:buFont typeface="Arial" panose="020B0604020202020204" pitchFamily="34" charset="0"/>
              <a:buChar char="•"/>
            </a:pPr>
            <a:r>
              <a:rPr lang="en-US" sz="2000" dirty="0"/>
              <a:t>In telemetry, we systematically collect data many times across the lifetime of a device</a:t>
            </a:r>
          </a:p>
          <a:p>
            <a:pPr marL="285750" indent="-285750">
              <a:spcBef>
                <a:spcPts val="1680"/>
              </a:spcBef>
              <a:buFont typeface="Arial" panose="020B0604020202020204" pitchFamily="34" charset="0"/>
              <a:buChar char="•"/>
            </a:pPr>
            <a:r>
              <a:rPr lang="en-US" sz="2000" dirty="0"/>
              <a:t>We do have a privacy leakage problem, given that every time we collect telemetry, we lose some privacy</a:t>
            </a:r>
          </a:p>
        </p:txBody>
      </p:sp>
      <p:sp>
        <p:nvSpPr>
          <p:cNvPr id="4" name="Eye" title="Icon of an eye">
            <a:extLst>
              <a:ext uri="{FF2B5EF4-FFF2-40B4-BE49-F238E27FC236}">
                <a16:creationId xmlns:a16="http://schemas.microsoft.com/office/drawing/2014/main" id="{5488418F-9609-1343-ABF4-BFD0A1E06A7E}"/>
              </a:ext>
            </a:extLst>
          </p:cNvPr>
          <p:cNvSpPr>
            <a:spLocks noChangeAspect="1" noEditPoints="1"/>
          </p:cNvSpPr>
          <p:nvPr/>
        </p:nvSpPr>
        <p:spPr bwMode="auto">
          <a:xfrm>
            <a:off x="9302894" y="4951924"/>
            <a:ext cx="2232718" cy="1232726"/>
          </a:xfrm>
          <a:custGeom>
            <a:avLst/>
            <a:gdLst>
              <a:gd name="T0" fmla="*/ 3 w 346"/>
              <a:gd name="T1" fmla="*/ 91 h 190"/>
              <a:gd name="T2" fmla="*/ 173 w 346"/>
              <a:gd name="T3" fmla="*/ 0 h 190"/>
              <a:gd name="T4" fmla="*/ 346 w 346"/>
              <a:gd name="T5" fmla="*/ 95 h 190"/>
              <a:gd name="T6" fmla="*/ 173 w 346"/>
              <a:gd name="T7" fmla="*/ 190 h 190"/>
              <a:gd name="T8" fmla="*/ 6 w 346"/>
              <a:gd name="T9" fmla="*/ 102 h 190"/>
              <a:gd name="T10" fmla="*/ 0 w 346"/>
              <a:gd name="T11" fmla="*/ 95 h 190"/>
              <a:gd name="T12" fmla="*/ 3 w 346"/>
              <a:gd name="T13" fmla="*/ 91 h 190"/>
              <a:gd name="T14" fmla="*/ 173 w 346"/>
              <a:gd name="T15" fmla="*/ 0 h 190"/>
              <a:gd name="T16" fmla="*/ 73 w 346"/>
              <a:gd name="T17" fmla="*/ 95 h 190"/>
              <a:gd name="T18" fmla="*/ 173 w 346"/>
              <a:gd name="T19" fmla="*/ 190 h 190"/>
              <a:gd name="T20" fmla="*/ 273 w 346"/>
              <a:gd name="T21" fmla="*/ 95 h 190"/>
              <a:gd name="T22" fmla="*/ 173 w 346"/>
              <a:gd name="T23" fmla="*/ 0 h 190"/>
              <a:gd name="T24" fmla="*/ 173 w 346"/>
              <a:gd name="T25" fmla="*/ 56 h 190"/>
              <a:gd name="T26" fmla="*/ 134 w 346"/>
              <a:gd name="T27" fmla="*/ 95 h 190"/>
              <a:gd name="T28" fmla="*/ 173 w 346"/>
              <a:gd name="T29" fmla="*/ 135 h 190"/>
              <a:gd name="T30" fmla="*/ 213 w 346"/>
              <a:gd name="T31" fmla="*/ 95 h 190"/>
              <a:gd name="T32" fmla="*/ 173 w 346"/>
              <a:gd name="T33" fmla="*/ 5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6" h="190">
                <a:moveTo>
                  <a:pt x="3" y="91"/>
                </a:moveTo>
                <a:cubicBezTo>
                  <a:pt x="17" y="73"/>
                  <a:pt x="77" y="0"/>
                  <a:pt x="173" y="0"/>
                </a:cubicBezTo>
                <a:cubicBezTo>
                  <a:pt x="283" y="0"/>
                  <a:pt x="346" y="95"/>
                  <a:pt x="346" y="95"/>
                </a:cubicBezTo>
                <a:cubicBezTo>
                  <a:pt x="346" y="95"/>
                  <a:pt x="283" y="190"/>
                  <a:pt x="173" y="190"/>
                </a:cubicBezTo>
                <a:cubicBezTo>
                  <a:pt x="82" y="190"/>
                  <a:pt x="23" y="125"/>
                  <a:pt x="6" y="102"/>
                </a:cubicBezTo>
                <a:cubicBezTo>
                  <a:pt x="2" y="98"/>
                  <a:pt x="0" y="95"/>
                  <a:pt x="0" y="95"/>
                </a:cubicBezTo>
                <a:cubicBezTo>
                  <a:pt x="0" y="95"/>
                  <a:pt x="1" y="94"/>
                  <a:pt x="3" y="91"/>
                </a:cubicBezTo>
                <a:close/>
                <a:moveTo>
                  <a:pt x="173" y="0"/>
                </a:moveTo>
                <a:cubicBezTo>
                  <a:pt x="118" y="0"/>
                  <a:pt x="73" y="42"/>
                  <a:pt x="73" y="95"/>
                </a:cubicBezTo>
                <a:cubicBezTo>
                  <a:pt x="73" y="148"/>
                  <a:pt x="118" y="190"/>
                  <a:pt x="173" y="190"/>
                </a:cubicBezTo>
                <a:cubicBezTo>
                  <a:pt x="228" y="190"/>
                  <a:pt x="273" y="148"/>
                  <a:pt x="273" y="95"/>
                </a:cubicBezTo>
                <a:cubicBezTo>
                  <a:pt x="273" y="42"/>
                  <a:pt x="228" y="0"/>
                  <a:pt x="173" y="0"/>
                </a:cubicBezTo>
                <a:close/>
                <a:moveTo>
                  <a:pt x="173" y="56"/>
                </a:moveTo>
                <a:cubicBezTo>
                  <a:pt x="151" y="56"/>
                  <a:pt x="134" y="73"/>
                  <a:pt x="134" y="95"/>
                </a:cubicBezTo>
                <a:cubicBezTo>
                  <a:pt x="134" y="117"/>
                  <a:pt x="151" y="135"/>
                  <a:pt x="173" y="135"/>
                </a:cubicBezTo>
                <a:cubicBezTo>
                  <a:pt x="195" y="135"/>
                  <a:pt x="213" y="117"/>
                  <a:pt x="213" y="95"/>
                </a:cubicBezTo>
                <a:cubicBezTo>
                  <a:pt x="213" y="73"/>
                  <a:pt x="195" y="56"/>
                  <a:pt x="173" y="56"/>
                </a:cubicBezTo>
                <a:close/>
              </a:path>
            </a:pathLst>
          </a:custGeom>
          <a:noFill/>
          <a:ln w="31750" cap="sq">
            <a:solidFill>
              <a:srgbClr val="FFB80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5" name="binary" title="Icon of binary code, ones and zeros">
            <a:extLst>
              <a:ext uri="{FF2B5EF4-FFF2-40B4-BE49-F238E27FC236}">
                <a16:creationId xmlns:a16="http://schemas.microsoft.com/office/drawing/2014/main" id="{7321CDA0-CC61-7C47-BB65-32AE42027244}"/>
              </a:ext>
            </a:extLst>
          </p:cNvPr>
          <p:cNvSpPr>
            <a:spLocks noChangeAspect="1" noEditPoints="1"/>
          </p:cNvSpPr>
          <p:nvPr/>
        </p:nvSpPr>
        <p:spPr bwMode="auto">
          <a:xfrm>
            <a:off x="9691763" y="3382108"/>
            <a:ext cx="1421714" cy="1227646"/>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31750" cap="sq">
            <a:solidFill>
              <a:srgbClr val="FFB80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1941753446"/>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90E67C-745D-44D9-BB39-0A5BD880C539}"/>
              </a:ext>
            </a:extLst>
          </p:cNvPr>
          <p:cNvSpPr>
            <a:spLocks noGrp="1"/>
          </p:cNvSpPr>
          <p:nvPr>
            <p:ph type="title"/>
          </p:nvPr>
        </p:nvSpPr>
        <p:spPr/>
        <p:txBody>
          <a:bodyPr/>
          <a:lstStyle/>
          <a:p>
            <a:r>
              <a:rPr lang="en-US" dirty="0"/>
              <a:t>Windows 10 Telemetry</a:t>
            </a:r>
          </a:p>
        </p:txBody>
      </p:sp>
      <p:sp>
        <p:nvSpPr>
          <p:cNvPr id="3" name="Text Placeholder 2">
            <a:extLst>
              <a:ext uri="{FF2B5EF4-FFF2-40B4-BE49-F238E27FC236}">
                <a16:creationId xmlns:a16="http://schemas.microsoft.com/office/drawing/2014/main" id="{54DCCB8E-1705-402F-876E-256321959A96}"/>
              </a:ext>
            </a:extLst>
          </p:cNvPr>
          <p:cNvSpPr>
            <a:spLocks noGrp="1"/>
          </p:cNvSpPr>
          <p:nvPr>
            <p:ph type="body" sz="quarter" idx="10"/>
          </p:nvPr>
        </p:nvSpPr>
        <p:spPr>
          <a:xfrm>
            <a:off x="587372" y="2028033"/>
            <a:ext cx="10846901" cy="2160509"/>
          </a:xfrm>
        </p:spPr>
        <p:txBody>
          <a:bodyPr/>
          <a:lstStyle/>
          <a:p>
            <a:pPr marL="342900" indent="-342900">
              <a:spcBef>
                <a:spcPts val="1776"/>
              </a:spcBef>
              <a:buFont typeface="Arial" panose="020B0604020202020204" pitchFamily="34" charset="0"/>
              <a:buChar char="•"/>
            </a:pPr>
            <a:r>
              <a:rPr lang="en-US" sz="2400" dirty="0"/>
              <a:t>Given T is the number of times we have collected telemetry from a device</a:t>
            </a:r>
          </a:p>
          <a:p>
            <a:pPr marL="342900" indent="-342900">
              <a:spcBef>
                <a:spcPts val="1776"/>
              </a:spcBef>
              <a:buFont typeface="Arial" panose="020B0604020202020204" pitchFamily="34" charset="0"/>
              <a:buChar char="•"/>
            </a:pPr>
            <a:r>
              <a:rPr lang="en-US" sz="2400" dirty="0"/>
              <a:t>and we have an epsilon differentially private mechanism</a:t>
            </a:r>
          </a:p>
          <a:p>
            <a:pPr marL="342900" indent="-342900">
              <a:spcBef>
                <a:spcPts val="1776"/>
              </a:spcBef>
              <a:buFont typeface="Arial" panose="020B0604020202020204" pitchFamily="34" charset="0"/>
              <a:buChar char="•"/>
            </a:pPr>
            <a:r>
              <a:rPr lang="en-US" sz="2400" dirty="0"/>
              <a:t>Worst case  </a:t>
            </a:r>
          </a:p>
          <a:p>
            <a:pPr marL="342900" indent="-342900">
              <a:spcBef>
                <a:spcPts val="1776"/>
              </a:spcBef>
              <a:buFont typeface="Arial" panose="020B0604020202020204" pitchFamily="34" charset="0"/>
              <a:buChar char="•"/>
            </a:pPr>
            <a:r>
              <a:rPr lang="en-US" sz="2400" dirty="0"/>
              <a:t>When T is big, this is too big of a privacy loss </a:t>
            </a:r>
          </a:p>
        </p:txBody>
      </p:sp>
      <p:pic>
        <p:nvPicPr>
          <p:cNvPr id="4" name="Picture 3">
            <a:extLst>
              <a:ext uri="{FF2B5EF4-FFF2-40B4-BE49-F238E27FC236}">
                <a16:creationId xmlns:a16="http://schemas.microsoft.com/office/drawing/2014/main" id="{8B2D205D-FC16-4259-A4CE-76201603A06B}"/>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414149" y="3127251"/>
            <a:ext cx="701584" cy="503320"/>
          </a:xfrm>
          <a:prstGeom prst="rect">
            <a:avLst/>
          </a:prstGeom>
          <a:noFill/>
          <a:ln>
            <a:noFill/>
          </a:ln>
        </p:spPr>
      </p:pic>
      <p:sp>
        <p:nvSpPr>
          <p:cNvPr id="5" name="monitor" title="Icon of a monitor">
            <a:extLst>
              <a:ext uri="{FF2B5EF4-FFF2-40B4-BE49-F238E27FC236}">
                <a16:creationId xmlns:a16="http://schemas.microsoft.com/office/drawing/2014/main" id="{4DD3F44C-B7D7-2245-9FD4-040E280FB7B5}"/>
              </a:ext>
            </a:extLst>
          </p:cNvPr>
          <p:cNvSpPr>
            <a:spLocks noChangeAspect="1" noEditPoints="1"/>
          </p:cNvSpPr>
          <p:nvPr/>
        </p:nvSpPr>
        <p:spPr bwMode="auto">
          <a:xfrm>
            <a:off x="8652673" y="4842213"/>
            <a:ext cx="1749474" cy="1340785"/>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31750" cap="sq">
            <a:solidFill>
              <a:srgbClr val="FFB80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cxnSp>
        <p:nvCxnSpPr>
          <p:cNvPr id="8" name="Straight Connector 7">
            <a:extLst>
              <a:ext uri="{FF2B5EF4-FFF2-40B4-BE49-F238E27FC236}">
                <a16:creationId xmlns:a16="http://schemas.microsoft.com/office/drawing/2014/main" id="{338FDA1F-6504-E747-8D6A-24C7FD2DC539}"/>
              </a:ext>
            </a:extLst>
          </p:cNvPr>
          <p:cNvCxnSpPr/>
          <p:nvPr/>
        </p:nvCxnSpPr>
        <p:spPr>
          <a:xfrm flipH="1">
            <a:off x="10373147" y="4394703"/>
            <a:ext cx="1" cy="235816"/>
          </a:xfrm>
          <a:prstGeom prst="line">
            <a:avLst/>
          </a:prstGeom>
          <a:noFill/>
          <a:ln w="31750" cap="sq">
            <a:solidFill>
              <a:srgbClr val="FFB803"/>
            </a:solidFill>
            <a:prstDash val="solid"/>
            <a:miter lim="800000"/>
            <a:headEnd/>
            <a:tailEnd/>
          </a:ln>
          <a:extLst>
            <a:ext uri="{909E8E84-426E-40DD-AFC4-6F175D3DCCD1}">
              <a14:hiddenFill xmlns:a14="http://schemas.microsoft.com/office/drawing/2010/main">
                <a:solidFill>
                  <a:srgbClr val="FFFFFF"/>
                </a:solidFill>
              </a14:hiddenFill>
            </a:ext>
          </a:extLst>
        </p:spPr>
      </p:cxnSp>
      <p:sp>
        <p:nvSpPr>
          <p:cNvPr id="9" name="Rounded Rectangle 8">
            <a:extLst>
              <a:ext uri="{FF2B5EF4-FFF2-40B4-BE49-F238E27FC236}">
                <a16:creationId xmlns:a16="http://schemas.microsoft.com/office/drawing/2014/main" id="{C55BB37A-E9B2-E243-8A38-10D9C495E213}"/>
              </a:ext>
            </a:extLst>
          </p:cNvPr>
          <p:cNvSpPr/>
          <p:nvPr/>
        </p:nvSpPr>
        <p:spPr bwMode="auto">
          <a:xfrm>
            <a:off x="10740862" y="3910907"/>
            <a:ext cx="182623" cy="277635"/>
          </a:xfrm>
          <a:prstGeom prst="roundRect">
            <a:avLst>
              <a:gd name="adj" fmla="val 47656"/>
            </a:avLst>
          </a:prstGeom>
          <a:noFill/>
          <a:ln w="31750" cap="sq">
            <a:solidFill>
              <a:srgbClr val="FFB803"/>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10" name="Straight Connector 9">
            <a:extLst>
              <a:ext uri="{FF2B5EF4-FFF2-40B4-BE49-F238E27FC236}">
                <a16:creationId xmlns:a16="http://schemas.microsoft.com/office/drawing/2014/main" id="{2E886F10-F9DE-8642-B903-98D94EA26C30}"/>
              </a:ext>
            </a:extLst>
          </p:cNvPr>
          <p:cNvCxnSpPr/>
          <p:nvPr/>
        </p:nvCxnSpPr>
        <p:spPr>
          <a:xfrm flipH="1">
            <a:off x="11176673" y="4477444"/>
            <a:ext cx="1" cy="235816"/>
          </a:xfrm>
          <a:prstGeom prst="line">
            <a:avLst/>
          </a:prstGeom>
          <a:noFill/>
          <a:ln w="31750" cap="sq">
            <a:solidFill>
              <a:srgbClr val="FFB803"/>
            </a:solidFill>
            <a:prstDash val="solid"/>
            <a:miter lim="800000"/>
            <a:headEnd/>
            <a:tailEnd/>
          </a:ln>
          <a:extLst>
            <a:ext uri="{909E8E84-426E-40DD-AFC4-6F175D3DCCD1}">
              <a14:hiddenFill xmlns:a14="http://schemas.microsoft.com/office/drawing/2010/main">
                <a:solidFill>
                  <a:srgbClr val="FFFFFF"/>
                </a:solidFill>
              </a14:hiddenFill>
            </a:ext>
          </a:extLst>
        </p:spPr>
      </p:cxnSp>
      <p:sp>
        <p:nvSpPr>
          <p:cNvPr id="11" name="Rounded Rectangle 10">
            <a:extLst>
              <a:ext uri="{FF2B5EF4-FFF2-40B4-BE49-F238E27FC236}">
                <a16:creationId xmlns:a16="http://schemas.microsoft.com/office/drawing/2014/main" id="{DC7418B1-C9F9-C242-AFCC-75740FD56B3C}"/>
              </a:ext>
            </a:extLst>
          </p:cNvPr>
          <p:cNvSpPr/>
          <p:nvPr/>
        </p:nvSpPr>
        <p:spPr bwMode="auto">
          <a:xfrm>
            <a:off x="11817694" y="3247293"/>
            <a:ext cx="182623" cy="277635"/>
          </a:xfrm>
          <a:prstGeom prst="roundRect">
            <a:avLst>
              <a:gd name="adj" fmla="val 47656"/>
            </a:avLst>
          </a:prstGeom>
          <a:noFill/>
          <a:ln w="31750" cap="sq">
            <a:solidFill>
              <a:srgbClr val="FFB803"/>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12" name="Straight Connector 11">
            <a:extLst>
              <a:ext uri="{FF2B5EF4-FFF2-40B4-BE49-F238E27FC236}">
                <a16:creationId xmlns:a16="http://schemas.microsoft.com/office/drawing/2014/main" id="{C2CB56CF-24B0-684C-B39A-F638D7F8400F}"/>
              </a:ext>
            </a:extLst>
          </p:cNvPr>
          <p:cNvCxnSpPr/>
          <p:nvPr/>
        </p:nvCxnSpPr>
        <p:spPr>
          <a:xfrm flipH="1">
            <a:off x="11295427" y="3482885"/>
            <a:ext cx="1" cy="235816"/>
          </a:xfrm>
          <a:prstGeom prst="line">
            <a:avLst/>
          </a:prstGeom>
          <a:noFill/>
          <a:ln w="31750" cap="sq">
            <a:solidFill>
              <a:srgbClr val="FFB803"/>
            </a:solidFill>
            <a:prstDash val="solid"/>
            <a:miter lim="800000"/>
            <a:headEnd/>
            <a:tailEnd/>
          </a:ln>
          <a:extLst>
            <a:ext uri="{909E8E84-426E-40DD-AFC4-6F175D3DCCD1}">
              <a14:hiddenFill xmlns:a14="http://schemas.microsoft.com/office/drawing/2010/main">
                <a:solidFill>
                  <a:srgbClr val="FFFFFF"/>
                </a:solidFill>
              </a14:hiddenFill>
            </a:ext>
          </a:extLst>
        </p:spPr>
      </p:cxnSp>
      <p:sp>
        <p:nvSpPr>
          <p:cNvPr id="13" name="Rounded Rectangle 12">
            <a:extLst>
              <a:ext uri="{FF2B5EF4-FFF2-40B4-BE49-F238E27FC236}">
                <a16:creationId xmlns:a16="http://schemas.microsoft.com/office/drawing/2014/main" id="{BF28BCB0-F5B8-3949-9C58-36C7D1B20FB5}"/>
              </a:ext>
            </a:extLst>
          </p:cNvPr>
          <p:cNvSpPr/>
          <p:nvPr/>
        </p:nvSpPr>
        <p:spPr bwMode="auto">
          <a:xfrm>
            <a:off x="11438881" y="4242825"/>
            <a:ext cx="182623" cy="277635"/>
          </a:xfrm>
          <a:prstGeom prst="roundRect">
            <a:avLst>
              <a:gd name="adj" fmla="val 47656"/>
            </a:avLst>
          </a:prstGeom>
          <a:noFill/>
          <a:ln w="31750" cap="sq">
            <a:solidFill>
              <a:srgbClr val="FFB803"/>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14" name="Straight Connector 13">
            <a:extLst>
              <a:ext uri="{FF2B5EF4-FFF2-40B4-BE49-F238E27FC236}">
                <a16:creationId xmlns:a16="http://schemas.microsoft.com/office/drawing/2014/main" id="{A6315037-4909-784E-89C6-C1FEE20CDE3C}"/>
              </a:ext>
            </a:extLst>
          </p:cNvPr>
          <p:cNvCxnSpPr/>
          <p:nvPr/>
        </p:nvCxnSpPr>
        <p:spPr>
          <a:xfrm>
            <a:off x="8820892" y="4982268"/>
            <a:ext cx="0" cy="186996"/>
          </a:xfrm>
          <a:prstGeom prst="line">
            <a:avLst/>
          </a:prstGeom>
          <a:noFill/>
          <a:ln w="31750" cap="sq">
            <a:solidFill>
              <a:srgbClr val="FFB803"/>
            </a:solidFill>
            <a:prstDash val="solid"/>
            <a:miter lim="800000"/>
            <a:headEnd/>
            <a:tailEnd/>
          </a:ln>
          <a:extLst>
            <a:ext uri="{909E8E84-426E-40DD-AFC4-6F175D3DCCD1}">
              <a14:hiddenFill xmlns:a14="http://schemas.microsoft.com/office/drawing/2010/main">
                <a:solidFill>
                  <a:srgbClr val="FFFFFF"/>
                </a:solidFill>
              </a14:hiddenFill>
            </a:ext>
          </a:extLst>
        </p:spPr>
      </p:cxnSp>
      <p:sp>
        <p:nvSpPr>
          <p:cNvPr id="15" name="Rounded Rectangle 14">
            <a:extLst>
              <a:ext uri="{FF2B5EF4-FFF2-40B4-BE49-F238E27FC236}">
                <a16:creationId xmlns:a16="http://schemas.microsoft.com/office/drawing/2014/main" id="{A6E63BAB-ADF1-DB44-8012-F5A738435968}"/>
              </a:ext>
            </a:extLst>
          </p:cNvPr>
          <p:cNvSpPr/>
          <p:nvPr/>
        </p:nvSpPr>
        <p:spPr bwMode="auto">
          <a:xfrm>
            <a:off x="9068063" y="4982268"/>
            <a:ext cx="112013" cy="186996"/>
          </a:xfrm>
          <a:prstGeom prst="roundRect">
            <a:avLst>
              <a:gd name="adj" fmla="val 47656"/>
            </a:avLst>
          </a:prstGeom>
          <a:noFill/>
          <a:ln w="31750" cap="sq">
            <a:solidFill>
              <a:srgbClr val="FFB803"/>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18" name="Straight Connector 17">
            <a:extLst>
              <a:ext uri="{FF2B5EF4-FFF2-40B4-BE49-F238E27FC236}">
                <a16:creationId xmlns:a16="http://schemas.microsoft.com/office/drawing/2014/main" id="{4A3EA6AC-838F-5744-BA92-BE0AC98F4EA4}"/>
              </a:ext>
            </a:extLst>
          </p:cNvPr>
          <p:cNvCxnSpPr/>
          <p:nvPr/>
        </p:nvCxnSpPr>
        <p:spPr>
          <a:xfrm>
            <a:off x="9296911" y="4982268"/>
            <a:ext cx="0" cy="186996"/>
          </a:xfrm>
          <a:prstGeom prst="line">
            <a:avLst/>
          </a:prstGeom>
          <a:noFill/>
          <a:ln w="31750" cap="sq">
            <a:solidFill>
              <a:srgbClr val="FFB803"/>
            </a:solidFill>
            <a:prstDash val="solid"/>
            <a:miter lim="800000"/>
            <a:headEnd/>
            <a:tailEnd/>
          </a:ln>
          <a:extLst>
            <a:ext uri="{909E8E84-426E-40DD-AFC4-6F175D3DCCD1}">
              <a14:hiddenFill xmlns:a14="http://schemas.microsoft.com/office/drawing/2010/main">
                <a:solidFill>
                  <a:srgbClr val="FFFFFF"/>
                </a:solidFill>
              </a14:hiddenFill>
            </a:ext>
          </a:extLst>
        </p:spPr>
      </p:cxnSp>
      <p:sp>
        <p:nvSpPr>
          <p:cNvPr id="19" name="Rounded Rectangle 18">
            <a:extLst>
              <a:ext uri="{FF2B5EF4-FFF2-40B4-BE49-F238E27FC236}">
                <a16:creationId xmlns:a16="http://schemas.microsoft.com/office/drawing/2014/main" id="{D9F0893D-2DB9-E440-BA73-EB88E099D0AD}"/>
              </a:ext>
            </a:extLst>
          </p:cNvPr>
          <p:cNvSpPr/>
          <p:nvPr/>
        </p:nvSpPr>
        <p:spPr bwMode="auto">
          <a:xfrm>
            <a:off x="9550986" y="4982268"/>
            <a:ext cx="112013" cy="186996"/>
          </a:xfrm>
          <a:prstGeom prst="roundRect">
            <a:avLst>
              <a:gd name="adj" fmla="val 47656"/>
            </a:avLst>
          </a:prstGeom>
          <a:noFill/>
          <a:ln w="31750" cap="sq">
            <a:solidFill>
              <a:srgbClr val="FFB803"/>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20" name="Straight Connector 19">
            <a:extLst>
              <a:ext uri="{FF2B5EF4-FFF2-40B4-BE49-F238E27FC236}">
                <a16:creationId xmlns:a16="http://schemas.microsoft.com/office/drawing/2014/main" id="{6CCE088F-A6C1-AF4C-AAFD-E2DAECEF667D}"/>
              </a:ext>
            </a:extLst>
          </p:cNvPr>
          <p:cNvCxnSpPr/>
          <p:nvPr/>
        </p:nvCxnSpPr>
        <p:spPr>
          <a:xfrm>
            <a:off x="9431359" y="4982268"/>
            <a:ext cx="0" cy="186996"/>
          </a:xfrm>
          <a:prstGeom prst="line">
            <a:avLst/>
          </a:prstGeom>
          <a:noFill/>
          <a:ln w="31750" cap="sq">
            <a:solidFill>
              <a:srgbClr val="FFB803"/>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1" name="Straight Connector 20">
            <a:extLst>
              <a:ext uri="{FF2B5EF4-FFF2-40B4-BE49-F238E27FC236}">
                <a16:creationId xmlns:a16="http://schemas.microsoft.com/office/drawing/2014/main" id="{0BDD7773-1E1F-C948-93B2-747355F07322}"/>
              </a:ext>
            </a:extLst>
          </p:cNvPr>
          <p:cNvCxnSpPr/>
          <p:nvPr/>
        </p:nvCxnSpPr>
        <p:spPr>
          <a:xfrm>
            <a:off x="9787465" y="4982268"/>
            <a:ext cx="0" cy="186996"/>
          </a:xfrm>
          <a:prstGeom prst="line">
            <a:avLst/>
          </a:prstGeom>
          <a:noFill/>
          <a:ln w="31750" cap="sq">
            <a:solidFill>
              <a:srgbClr val="FFB803"/>
            </a:solidFill>
            <a:prstDash val="solid"/>
            <a:miter lim="800000"/>
            <a:headEnd/>
            <a:tailEnd/>
          </a:ln>
          <a:extLst>
            <a:ext uri="{909E8E84-426E-40DD-AFC4-6F175D3DCCD1}">
              <a14:hiddenFill xmlns:a14="http://schemas.microsoft.com/office/drawing/2010/main">
                <a:solidFill>
                  <a:srgbClr val="FFFFFF"/>
                </a:solidFill>
              </a14:hiddenFill>
            </a:ext>
          </a:extLst>
        </p:spPr>
      </p:cxnSp>
      <p:sp>
        <p:nvSpPr>
          <p:cNvPr id="22" name="Rounded Rectangle 21">
            <a:extLst>
              <a:ext uri="{FF2B5EF4-FFF2-40B4-BE49-F238E27FC236}">
                <a16:creationId xmlns:a16="http://schemas.microsoft.com/office/drawing/2014/main" id="{1CB63481-77AE-9B4F-A7B8-F4671EA412B6}"/>
              </a:ext>
            </a:extLst>
          </p:cNvPr>
          <p:cNvSpPr/>
          <p:nvPr/>
        </p:nvSpPr>
        <p:spPr bwMode="auto">
          <a:xfrm>
            <a:off x="9903458" y="4982268"/>
            <a:ext cx="112013" cy="186996"/>
          </a:xfrm>
          <a:prstGeom prst="roundRect">
            <a:avLst>
              <a:gd name="adj" fmla="val 47656"/>
            </a:avLst>
          </a:prstGeom>
          <a:noFill/>
          <a:ln w="31750" cap="sq">
            <a:solidFill>
              <a:srgbClr val="FFB803"/>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 name="Rounded Rectangle 22">
            <a:extLst>
              <a:ext uri="{FF2B5EF4-FFF2-40B4-BE49-F238E27FC236}">
                <a16:creationId xmlns:a16="http://schemas.microsoft.com/office/drawing/2014/main" id="{D5FB5CBB-B4BC-374A-8A8A-4F3319392100}"/>
              </a:ext>
            </a:extLst>
          </p:cNvPr>
          <p:cNvSpPr/>
          <p:nvPr/>
        </p:nvSpPr>
        <p:spPr bwMode="auto">
          <a:xfrm>
            <a:off x="10136017" y="4982268"/>
            <a:ext cx="112013" cy="186996"/>
          </a:xfrm>
          <a:prstGeom prst="roundRect">
            <a:avLst>
              <a:gd name="adj" fmla="val 47656"/>
            </a:avLst>
          </a:prstGeom>
          <a:noFill/>
          <a:ln w="31750" cap="sq">
            <a:solidFill>
              <a:srgbClr val="FFB803"/>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 name="Rounded Rectangle 23">
            <a:extLst>
              <a:ext uri="{FF2B5EF4-FFF2-40B4-BE49-F238E27FC236}">
                <a16:creationId xmlns:a16="http://schemas.microsoft.com/office/drawing/2014/main" id="{E33A0CFE-49DC-E048-894B-E42EC58E6C41}"/>
              </a:ext>
            </a:extLst>
          </p:cNvPr>
          <p:cNvSpPr/>
          <p:nvPr/>
        </p:nvSpPr>
        <p:spPr bwMode="auto">
          <a:xfrm>
            <a:off x="8806071" y="5294769"/>
            <a:ext cx="112013" cy="186996"/>
          </a:xfrm>
          <a:prstGeom prst="roundRect">
            <a:avLst>
              <a:gd name="adj" fmla="val 47656"/>
            </a:avLst>
          </a:prstGeom>
          <a:noFill/>
          <a:ln w="31750" cap="sq">
            <a:solidFill>
              <a:srgbClr val="FFB803"/>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25" name="Straight Connector 24">
            <a:extLst>
              <a:ext uri="{FF2B5EF4-FFF2-40B4-BE49-F238E27FC236}">
                <a16:creationId xmlns:a16="http://schemas.microsoft.com/office/drawing/2014/main" id="{E2712145-C3EE-B243-BAD9-CA1D2551C208}"/>
              </a:ext>
            </a:extLst>
          </p:cNvPr>
          <p:cNvCxnSpPr/>
          <p:nvPr/>
        </p:nvCxnSpPr>
        <p:spPr>
          <a:xfrm>
            <a:off x="9176998" y="5294769"/>
            <a:ext cx="0" cy="186996"/>
          </a:xfrm>
          <a:prstGeom prst="line">
            <a:avLst/>
          </a:prstGeom>
          <a:noFill/>
          <a:ln w="31750" cap="sq">
            <a:solidFill>
              <a:srgbClr val="FFB803"/>
            </a:solidFill>
            <a:prstDash val="solid"/>
            <a:miter lim="800000"/>
            <a:headEnd/>
            <a:tailEnd/>
          </a:ln>
          <a:extLst>
            <a:ext uri="{909E8E84-426E-40DD-AFC4-6F175D3DCCD1}">
              <a14:hiddenFill xmlns:a14="http://schemas.microsoft.com/office/drawing/2010/main">
                <a:solidFill>
                  <a:srgbClr val="FFFFFF"/>
                </a:solidFill>
              </a14:hiddenFill>
            </a:ext>
          </a:extLst>
        </p:spPr>
      </p:cxnSp>
      <p:sp>
        <p:nvSpPr>
          <p:cNvPr id="26" name="Rounded Rectangle 25">
            <a:extLst>
              <a:ext uri="{FF2B5EF4-FFF2-40B4-BE49-F238E27FC236}">
                <a16:creationId xmlns:a16="http://schemas.microsoft.com/office/drawing/2014/main" id="{59513CD7-A9FB-1341-8334-DC33CBA4EBF0}"/>
              </a:ext>
            </a:extLst>
          </p:cNvPr>
          <p:cNvSpPr/>
          <p:nvPr/>
        </p:nvSpPr>
        <p:spPr bwMode="auto">
          <a:xfrm>
            <a:off x="9292991" y="5294769"/>
            <a:ext cx="112013" cy="186996"/>
          </a:xfrm>
          <a:prstGeom prst="roundRect">
            <a:avLst>
              <a:gd name="adj" fmla="val 47656"/>
            </a:avLst>
          </a:prstGeom>
          <a:noFill/>
          <a:ln w="31750" cap="sq">
            <a:solidFill>
              <a:srgbClr val="FFB803"/>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7" name="Rounded Rectangle 26">
            <a:extLst>
              <a:ext uri="{FF2B5EF4-FFF2-40B4-BE49-F238E27FC236}">
                <a16:creationId xmlns:a16="http://schemas.microsoft.com/office/drawing/2014/main" id="{4CBDAAFF-86FB-F740-9BFE-61865B1ACDD1}"/>
              </a:ext>
            </a:extLst>
          </p:cNvPr>
          <p:cNvSpPr/>
          <p:nvPr/>
        </p:nvSpPr>
        <p:spPr bwMode="auto">
          <a:xfrm>
            <a:off x="9525550" y="5294769"/>
            <a:ext cx="112013" cy="186996"/>
          </a:xfrm>
          <a:prstGeom prst="roundRect">
            <a:avLst>
              <a:gd name="adj" fmla="val 47656"/>
            </a:avLst>
          </a:prstGeom>
          <a:noFill/>
          <a:ln w="31750" cap="sq">
            <a:solidFill>
              <a:srgbClr val="FFB803"/>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28" name="Straight Connector 27">
            <a:extLst>
              <a:ext uri="{FF2B5EF4-FFF2-40B4-BE49-F238E27FC236}">
                <a16:creationId xmlns:a16="http://schemas.microsoft.com/office/drawing/2014/main" id="{22776243-CEAA-C547-AC11-148628E5B388}"/>
              </a:ext>
            </a:extLst>
          </p:cNvPr>
          <p:cNvCxnSpPr/>
          <p:nvPr/>
        </p:nvCxnSpPr>
        <p:spPr>
          <a:xfrm>
            <a:off x="9765662" y="5294769"/>
            <a:ext cx="0" cy="186996"/>
          </a:xfrm>
          <a:prstGeom prst="line">
            <a:avLst/>
          </a:prstGeom>
          <a:noFill/>
          <a:ln w="31750" cap="sq">
            <a:solidFill>
              <a:srgbClr val="FFB803"/>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9" name="Straight Connector 28">
            <a:extLst>
              <a:ext uri="{FF2B5EF4-FFF2-40B4-BE49-F238E27FC236}">
                <a16:creationId xmlns:a16="http://schemas.microsoft.com/office/drawing/2014/main" id="{6558506B-6FD9-CB4A-B259-5112830461E3}"/>
              </a:ext>
            </a:extLst>
          </p:cNvPr>
          <p:cNvCxnSpPr/>
          <p:nvPr/>
        </p:nvCxnSpPr>
        <p:spPr>
          <a:xfrm>
            <a:off x="9889209" y="5294769"/>
            <a:ext cx="0" cy="186996"/>
          </a:xfrm>
          <a:prstGeom prst="line">
            <a:avLst/>
          </a:prstGeom>
          <a:noFill/>
          <a:ln w="31750" cap="sq">
            <a:solidFill>
              <a:srgbClr val="FFB803"/>
            </a:solidFill>
            <a:prstDash val="solid"/>
            <a:miter lim="800000"/>
            <a:headEnd/>
            <a:tailEnd/>
          </a:ln>
          <a:extLst>
            <a:ext uri="{909E8E84-426E-40DD-AFC4-6F175D3DCCD1}">
              <a14:hiddenFill xmlns:a14="http://schemas.microsoft.com/office/drawing/2010/main">
                <a:solidFill>
                  <a:srgbClr val="FFFFFF"/>
                </a:solidFill>
              </a14:hiddenFill>
            </a:ext>
          </a:extLst>
        </p:spPr>
      </p:cxnSp>
      <p:sp>
        <p:nvSpPr>
          <p:cNvPr id="30" name="Rounded Rectangle 29">
            <a:extLst>
              <a:ext uri="{FF2B5EF4-FFF2-40B4-BE49-F238E27FC236}">
                <a16:creationId xmlns:a16="http://schemas.microsoft.com/office/drawing/2014/main" id="{B2BB9931-B78B-5741-849C-6F9AD6266449}"/>
              </a:ext>
            </a:extLst>
          </p:cNvPr>
          <p:cNvSpPr/>
          <p:nvPr/>
        </p:nvSpPr>
        <p:spPr bwMode="auto">
          <a:xfrm>
            <a:off x="10027005" y="5294769"/>
            <a:ext cx="112013" cy="186996"/>
          </a:xfrm>
          <a:prstGeom prst="roundRect">
            <a:avLst>
              <a:gd name="adj" fmla="val 47656"/>
            </a:avLst>
          </a:prstGeom>
          <a:noFill/>
          <a:ln w="31750" cap="sq">
            <a:solidFill>
              <a:srgbClr val="FFB803"/>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31" name="Straight Connector 30">
            <a:extLst>
              <a:ext uri="{FF2B5EF4-FFF2-40B4-BE49-F238E27FC236}">
                <a16:creationId xmlns:a16="http://schemas.microsoft.com/office/drawing/2014/main" id="{C373C76D-EA79-564E-91CA-6BB4174DA365}"/>
              </a:ext>
            </a:extLst>
          </p:cNvPr>
          <p:cNvCxnSpPr/>
          <p:nvPr/>
        </p:nvCxnSpPr>
        <p:spPr>
          <a:xfrm>
            <a:off x="10245315" y="5294769"/>
            <a:ext cx="0" cy="186996"/>
          </a:xfrm>
          <a:prstGeom prst="line">
            <a:avLst/>
          </a:prstGeom>
          <a:noFill/>
          <a:ln w="31750" cap="sq">
            <a:solidFill>
              <a:srgbClr val="FFB803"/>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32" name="Straight Connector 31">
            <a:extLst>
              <a:ext uri="{FF2B5EF4-FFF2-40B4-BE49-F238E27FC236}">
                <a16:creationId xmlns:a16="http://schemas.microsoft.com/office/drawing/2014/main" id="{36C5CA06-C3F9-C740-B4B4-014E5F448CD2}"/>
              </a:ext>
            </a:extLst>
          </p:cNvPr>
          <p:cNvCxnSpPr/>
          <p:nvPr/>
        </p:nvCxnSpPr>
        <p:spPr>
          <a:xfrm>
            <a:off x="8824526" y="5603636"/>
            <a:ext cx="0" cy="186996"/>
          </a:xfrm>
          <a:prstGeom prst="line">
            <a:avLst/>
          </a:prstGeom>
          <a:noFill/>
          <a:ln w="31750" cap="sq">
            <a:solidFill>
              <a:srgbClr val="FFB803"/>
            </a:solidFill>
            <a:prstDash val="solid"/>
            <a:miter lim="800000"/>
            <a:headEnd/>
            <a:tailEnd/>
          </a:ln>
          <a:extLst>
            <a:ext uri="{909E8E84-426E-40DD-AFC4-6F175D3DCCD1}">
              <a14:hiddenFill xmlns:a14="http://schemas.microsoft.com/office/drawing/2010/main">
                <a:solidFill>
                  <a:srgbClr val="FFFFFF"/>
                </a:solidFill>
              </a14:hiddenFill>
            </a:ext>
          </a:extLst>
        </p:spPr>
      </p:cxnSp>
      <p:sp>
        <p:nvSpPr>
          <p:cNvPr id="34" name="Rounded Rectangle 33">
            <a:extLst>
              <a:ext uri="{FF2B5EF4-FFF2-40B4-BE49-F238E27FC236}">
                <a16:creationId xmlns:a16="http://schemas.microsoft.com/office/drawing/2014/main" id="{D39E705B-E173-2740-B1B2-8642DE99B427}"/>
              </a:ext>
            </a:extLst>
          </p:cNvPr>
          <p:cNvSpPr/>
          <p:nvPr/>
        </p:nvSpPr>
        <p:spPr bwMode="auto">
          <a:xfrm>
            <a:off x="9180346" y="5603636"/>
            <a:ext cx="112013" cy="186996"/>
          </a:xfrm>
          <a:prstGeom prst="roundRect">
            <a:avLst>
              <a:gd name="adj" fmla="val 47656"/>
            </a:avLst>
          </a:prstGeom>
          <a:noFill/>
          <a:ln w="31750" cap="sq">
            <a:solidFill>
              <a:srgbClr val="FFB803"/>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35" name="Straight Connector 34">
            <a:extLst>
              <a:ext uri="{FF2B5EF4-FFF2-40B4-BE49-F238E27FC236}">
                <a16:creationId xmlns:a16="http://schemas.microsoft.com/office/drawing/2014/main" id="{63A85E5E-EC6C-B04B-BDB7-063947A0E4CB}"/>
              </a:ext>
            </a:extLst>
          </p:cNvPr>
          <p:cNvCxnSpPr/>
          <p:nvPr/>
        </p:nvCxnSpPr>
        <p:spPr>
          <a:xfrm>
            <a:off x="9420458" y="5603636"/>
            <a:ext cx="0" cy="186996"/>
          </a:xfrm>
          <a:prstGeom prst="line">
            <a:avLst/>
          </a:prstGeom>
          <a:noFill/>
          <a:ln w="31750" cap="sq">
            <a:solidFill>
              <a:srgbClr val="FFB803"/>
            </a:solidFill>
            <a:prstDash val="solid"/>
            <a:miter lim="800000"/>
            <a:headEnd/>
            <a:tailEnd/>
          </a:ln>
          <a:extLst>
            <a:ext uri="{909E8E84-426E-40DD-AFC4-6F175D3DCCD1}">
              <a14:hiddenFill xmlns:a14="http://schemas.microsoft.com/office/drawing/2010/main">
                <a:solidFill>
                  <a:srgbClr val="FFFFFF"/>
                </a:solidFill>
              </a14:hiddenFill>
            </a:ext>
          </a:extLst>
        </p:spPr>
      </p:cxnSp>
      <p:sp>
        <p:nvSpPr>
          <p:cNvPr id="36" name="Rounded Rectangle 35">
            <a:extLst>
              <a:ext uri="{FF2B5EF4-FFF2-40B4-BE49-F238E27FC236}">
                <a16:creationId xmlns:a16="http://schemas.microsoft.com/office/drawing/2014/main" id="{305E7D45-18E1-D54B-9C9A-74460602C7F0}"/>
              </a:ext>
            </a:extLst>
          </p:cNvPr>
          <p:cNvSpPr/>
          <p:nvPr/>
        </p:nvSpPr>
        <p:spPr bwMode="auto">
          <a:xfrm>
            <a:off x="9540085" y="5603636"/>
            <a:ext cx="112013" cy="186996"/>
          </a:xfrm>
          <a:prstGeom prst="roundRect">
            <a:avLst>
              <a:gd name="adj" fmla="val 47656"/>
            </a:avLst>
          </a:prstGeom>
          <a:noFill/>
          <a:ln w="31750" cap="sq">
            <a:solidFill>
              <a:srgbClr val="FFB803"/>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37" name="Straight Connector 36">
            <a:extLst>
              <a:ext uri="{FF2B5EF4-FFF2-40B4-BE49-F238E27FC236}">
                <a16:creationId xmlns:a16="http://schemas.microsoft.com/office/drawing/2014/main" id="{BE3F5D36-5DA5-6344-8B23-A5EFA6FC1347}"/>
              </a:ext>
            </a:extLst>
          </p:cNvPr>
          <p:cNvCxnSpPr/>
          <p:nvPr/>
        </p:nvCxnSpPr>
        <p:spPr>
          <a:xfrm>
            <a:off x="9780197" y="5603636"/>
            <a:ext cx="0" cy="186996"/>
          </a:xfrm>
          <a:prstGeom prst="line">
            <a:avLst/>
          </a:prstGeom>
          <a:noFill/>
          <a:ln w="31750" cap="sq">
            <a:solidFill>
              <a:srgbClr val="FFB803"/>
            </a:solidFill>
            <a:prstDash val="solid"/>
            <a:miter lim="800000"/>
            <a:headEnd/>
            <a:tailEnd/>
          </a:ln>
          <a:extLst>
            <a:ext uri="{909E8E84-426E-40DD-AFC4-6F175D3DCCD1}">
              <a14:hiddenFill xmlns:a14="http://schemas.microsoft.com/office/drawing/2010/main">
                <a:solidFill>
                  <a:srgbClr val="FFFFFF"/>
                </a:solidFill>
              </a14:hiddenFill>
            </a:ext>
          </a:extLst>
        </p:spPr>
      </p:cxnSp>
      <p:sp>
        <p:nvSpPr>
          <p:cNvPr id="38" name="Rounded Rectangle 37">
            <a:extLst>
              <a:ext uri="{FF2B5EF4-FFF2-40B4-BE49-F238E27FC236}">
                <a16:creationId xmlns:a16="http://schemas.microsoft.com/office/drawing/2014/main" id="{3B04D87C-BFC6-3549-A497-36D5DF6F7128}"/>
              </a:ext>
            </a:extLst>
          </p:cNvPr>
          <p:cNvSpPr/>
          <p:nvPr/>
        </p:nvSpPr>
        <p:spPr bwMode="auto">
          <a:xfrm>
            <a:off x="9896191" y="5603636"/>
            <a:ext cx="112013" cy="186996"/>
          </a:xfrm>
          <a:prstGeom prst="roundRect">
            <a:avLst>
              <a:gd name="adj" fmla="val 47656"/>
            </a:avLst>
          </a:prstGeom>
          <a:noFill/>
          <a:ln w="31750" cap="sq">
            <a:solidFill>
              <a:srgbClr val="FFB803"/>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39" name="Rounded Rectangle 38">
            <a:extLst>
              <a:ext uri="{FF2B5EF4-FFF2-40B4-BE49-F238E27FC236}">
                <a16:creationId xmlns:a16="http://schemas.microsoft.com/office/drawing/2014/main" id="{DE5C751B-41E8-2E45-B38B-7204E7B806D4}"/>
              </a:ext>
            </a:extLst>
          </p:cNvPr>
          <p:cNvSpPr/>
          <p:nvPr/>
        </p:nvSpPr>
        <p:spPr bwMode="auto">
          <a:xfrm>
            <a:off x="10125116" y="5603636"/>
            <a:ext cx="112013" cy="186996"/>
          </a:xfrm>
          <a:prstGeom prst="roundRect">
            <a:avLst>
              <a:gd name="adj" fmla="val 47656"/>
            </a:avLst>
          </a:prstGeom>
          <a:noFill/>
          <a:ln w="31750" cap="sq">
            <a:solidFill>
              <a:srgbClr val="FFB803"/>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40" name="Rounded Rectangle 39">
            <a:extLst>
              <a:ext uri="{FF2B5EF4-FFF2-40B4-BE49-F238E27FC236}">
                <a16:creationId xmlns:a16="http://schemas.microsoft.com/office/drawing/2014/main" id="{98D8CE6B-F184-E844-81CB-D64F7F8648B8}"/>
              </a:ext>
            </a:extLst>
          </p:cNvPr>
          <p:cNvSpPr/>
          <p:nvPr/>
        </p:nvSpPr>
        <p:spPr bwMode="auto">
          <a:xfrm>
            <a:off x="8940519" y="5603636"/>
            <a:ext cx="112013" cy="186996"/>
          </a:xfrm>
          <a:prstGeom prst="roundRect">
            <a:avLst>
              <a:gd name="adj" fmla="val 47656"/>
            </a:avLst>
          </a:prstGeom>
          <a:noFill/>
          <a:ln w="31750" cap="sq">
            <a:solidFill>
              <a:srgbClr val="FFB803"/>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41" name="Straight Connector 40">
            <a:extLst>
              <a:ext uri="{FF2B5EF4-FFF2-40B4-BE49-F238E27FC236}">
                <a16:creationId xmlns:a16="http://schemas.microsoft.com/office/drawing/2014/main" id="{23E44A39-2AE8-9446-AD1D-1B901D3E3BB8}"/>
              </a:ext>
            </a:extLst>
          </p:cNvPr>
          <p:cNvCxnSpPr/>
          <p:nvPr/>
        </p:nvCxnSpPr>
        <p:spPr>
          <a:xfrm>
            <a:off x="9053451" y="5294769"/>
            <a:ext cx="0" cy="186996"/>
          </a:xfrm>
          <a:prstGeom prst="line">
            <a:avLst/>
          </a:prstGeom>
          <a:noFill/>
          <a:ln w="31750" cap="sq">
            <a:solidFill>
              <a:srgbClr val="FFB803"/>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42" name="Straight Connector 41">
            <a:extLst>
              <a:ext uri="{FF2B5EF4-FFF2-40B4-BE49-F238E27FC236}">
                <a16:creationId xmlns:a16="http://schemas.microsoft.com/office/drawing/2014/main" id="{9AFC6309-BF80-D04E-BB47-AB64862476AD}"/>
              </a:ext>
            </a:extLst>
          </p:cNvPr>
          <p:cNvCxnSpPr/>
          <p:nvPr/>
        </p:nvCxnSpPr>
        <p:spPr>
          <a:xfrm>
            <a:off x="8937172" y="4982268"/>
            <a:ext cx="0" cy="186996"/>
          </a:xfrm>
          <a:prstGeom prst="line">
            <a:avLst/>
          </a:prstGeom>
          <a:noFill/>
          <a:ln w="31750" cap="sq">
            <a:solidFill>
              <a:srgbClr val="FFB803"/>
            </a:solidFill>
            <a:prstDash val="solid"/>
            <a:miter lim="800000"/>
            <a:headEnd/>
            <a:tailEnd/>
          </a:ln>
          <a:extLst>
            <a:ext uri="{909E8E84-426E-40DD-AFC4-6F175D3DCCD1}">
              <a14:hiddenFill xmlns:a14="http://schemas.microsoft.com/office/drawing/2010/main">
                <a:solidFill>
                  <a:srgbClr val="FFFFFF"/>
                </a:solidFill>
              </a14:hiddenFill>
            </a:ext>
          </a:extLst>
        </p:spPr>
      </p:cxnSp>
    </p:spTree>
    <p:extLst>
      <p:ext uri="{BB962C8B-B14F-4D97-AF65-F5344CB8AC3E}">
        <p14:creationId xmlns:p14="http://schemas.microsoft.com/office/powerpoint/2010/main" val="615089077"/>
      </p:ext>
    </p:extLst>
  </p:cSld>
  <p:clrMapOvr>
    <a:masterClrMapping/>
  </p:clrMapOvr>
  <p:transition>
    <p:fade/>
  </p:transition>
</p:sld>
</file>

<file path=ppt/theme/theme1.xml><?xml version="1.0" encoding="utf-8"?>
<a:theme xmlns:a="http://schemas.openxmlformats.org/drawingml/2006/main" name="AI for Good - Covers">
  <a:themeElements>
    <a:clrScheme name="Custom 1">
      <a:dk1>
        <a:srgbClr val="505050"/>
      </a:dk1>
      <a:lt1>
        <a:srgbClr val="FFFFFF"/>
      </a:lt1>
      <a:dk2>
        <a:srgbClr val="44546A"/>
      </a:dk2>
      <a:lt2>
        <a:srgbClr val="E7E6E6"/>
      </a:lt2>
      <a:accent1>
        <a:srgbClr val="FEB703"/>
      </a:accent1>
      <a:accent2>
        <a:srgbClr val="00B193"/>
      </a:accent2>
      <a:accent3>
        <a:srgbClr val="008272"/>
      </a:accent3>
      <a:accent4>
        <a:srgbClr val="515351"/>
      </a:accent4>
      <a:accent5>
        <a:srgbClr val="727372"/>
      </a:accent5>
      <a:accent6>
        <a:srgbClr val="D8D6D6"/>
      </a:accent6>
      <a:hlink>
        <a:srgbClr val="0563C1"/>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Illustration_2018_Business_015_Blue.potx" id="{CA0B5F3A-AF62-4C66-BFA6-344D4FF6C139}" vid="{49EF8971-2F8F-44F4-89CB-97AC0D867C82}"/>
    </a:ext>
  </a:extLst>
</a:theme>
</file>

<file path=ppt/theme/theme2.xml><?xml version="1.0" encoding="utf-8"?>
<a:theme xmlns:a="http://schemas.openxmlformats.org/drawingml/2006/main" name="AI for Good - Body">
  <a:themeElements>
    <a:clrScheme name="Custom 1">
      <a:dk1>
        <a:srgbClr val="505050"/>
      </a:dk1>
      <a:lt1>
        <a:srgbClr val="FFFFFF"/>
      </a:lt1>
      <a:dk2>
        <a:srgbClr val="44546A"/>
      </a:dk2>
      <a:lt2>
        <a:srgbClr val="E7E6E6"/>
      </a:lt2>
      <a:accent1>
        <a:srgbClr val="FEB703"/>
      </a:accent1>
      <a:accent2>
        <a:srgbClr val="00B193"/>
      </a:accent2>
      <a:accent3>
        <a:srgbClr val="008272"/>
      </a:accent3>
      <a:accent4>
        <a:srgbClr val="515351"/>
      </a:accent4>
      <a:accent5>
        <a:srgbClr val="727372"/>
      </a:accent5>
      <a:accent6>
        <a:srgbClr val="D8D6D6"/>
      </a:accent6>
      <a:hlink>
        <a:srgbClr val="0563C1"/>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Illustration_2018_Business_015_Blue.potx" id="{CA0B5F3A-AF62-4C66-BFA6-344D4FF6C139}" vid="{49EF8971-2F8F-44F4-89CB-97AC0D867C82}"/>
    </a:ext>
  </a:extLst>
</a:theme>
</file>

<file path=ppt/theme/theme3.xml><?xml version="1.0" encoding="utf-8"?>
<a:theme xmlns:a="http://schemas.openxmlformats.org/drawingml/2006/main" name="Blank">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23716</TotalTime>
  <Words>1239</Words>
  <Application>Microsoft Office PowerPoint</Application>
  <PresentationFormat>Widescreen</PresentationFormat>
  <Paragraphs>126</Paragraphs>
  <Slides>23</Slides>
  <Notes>0</Notes>
  <HiddenSlides>0</HiddenSlides>
  <MMClips>0</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23</vt:i4>
      </vt:variant>
    </vt:vector>
  </HeadingPairs>
  <TitlesOfParts>
    <vt:vector size="34" baseType="lpstr">
      <vt:lpstr>Arial</vt:lpstr>
      <vt:lpstr>Calibri</vt:lpstr>
      <vt:lpstr>Cambria Math</vt:lpstr>
      <vt:lpstr>Segoe UI</vt:lpstr>
      <vt:lpstr>Segoe UI Light</vt:lpstr>
      <vt:lpstr>Segoe UI Semibold</vt:lpstr>
      <vt:lpstr>Segoe UI Semilight</vt:lpstr>
      <vt:lpstr>Wingdings</vt:lpstr>
      <vt:lpstr>AI for Good - Covers</vt:lpstr>
      <vt:lpstr>AI for Good - Body</vt:lpstr>
      <vt:lpstr>Blank</vt:lpstr>
      <vt:lpstr>PowerPoint Presentation</vt:lpstr>
      <vt:lpstr>Topics</vt:lpstr>
      <vt:lpstr>Differential Privacy in Windows 10</vt:lpstr>
      <vt:lpstr>Differential Privacy in Windows 10</vt:lpstr>
      <vt:lpstr>Windows 10 Telemetry</vt:lpstr>
      <vt:lpstr>Windows 10 Telemetry</vt:lpstr>
      <vt:lpstr>Windows 10 Telemetry</vt:lpstr>
      <vt:lpstr>Windows 10 Telemetry</vt:lpstr>
      <vt:lpstr>Windows 10 Telemetry</vt:lpstr>
      <vt:lpstr>Windows 10 Telemetry</vt:lpstr>
      <vt:lpstr>Windows 10 Differential Privacy API</vt:lpstr>
      <vt:lpstr>Why many DP implementations fail?</vt:lpstr>
      <vt:lpstr>2 2. Lessons learned from failed implementations of DP </vt:lpstr>
      <vt:lpstr>1. We have an awareness problem</vt:lpstr>
      <vt:lpstr>2. We have a branding problem</vt:lpstr>
      <vt:lpstr>3. We are selling a product to solve a problem our customers don’t know they have</vt:lpstr>
      <vt:lpstr>4. When they learn about differential privacy, they have irrational expectations about the product</vt:lpstr>
      <vt:lpstr>5. Once they learn that they have a problem, it is not entirely clear to them that DP can solve it.</vt:lpstr>
      <vt:lpstr>Why I’m still so passionate about DP?</vt:lpstr>
      <vt:lpstr>3. Why I’m still so passionate about DP?</vt:lpstr>
      <vt:lpstr>3. Why I’m still so passionate about DP?</vt:lpstr>
      <vt:lpstr>Opening Datasets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Pedro Costa (Inspur Worldwide Services Ltd)</dc:creator>
  <cp:lastModifiedBy>Shannon Larson (Inspur Worldwide Services Ltd)</cp:lastModifiedBy>
  <cp:revision>463</cp:revision>
  <dcterms:created xsi:type="dcterms:W3CDTF">2019-02-05T17:47:35Z</dcterms:created>
  <dcterms:modified xsi:type="dcterms:W3CDTF">2019-07-29T05:52:20Z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jlavista@microsoft.com</vt:lpwstr>
  </property>
  <property fmtid="{D5CDD505-2E9C-101B-9397-08002B2CF9AE}" pid="5" name="MSIP_Label_f42aa342-8706-4288-bd11-ebb85995028c_SetDate">
    <vt:lpwstr>2019-03-20T20:11:30.0889712Z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723a68e7-ba79-40fc-b641-69b71cd3bb3e</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